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8" r:id="rId2"/>
    <p:sldId id="2147482901" r:id="rId3"/>
    <p:sldId id="2147482881" r:id="rId4"/>
    <p:sldId id="289" r:id="rId5"/>
    <p:sldId id="2147482902" r:id="rId6"/>
    <p:sldId id="2147482903" r:id="rId7"/>
    <p:sldId id="2147482933" r:id="rId8"/>
    <p:sldId id="2147482908" r:id="rId9"/>
    <p:sldId id="2147482928" r:id="rId10"/>
    <p:sldId id="2147482934" r:id="rId11"/>
    <p:sldId id="2147482882" r:id="rId12"/>
    <p:sldId id="2147482889" r:id="rId13"/>
    <p:sldId id="2147482914" r:id="rId14"/>
    <p:sldId id="2147482915" r:id="rId15"/>
    <p:sldId id="2142532425" r:id="rId16"/>
    <p:sldId id="2147482833" r:id="rId17"/>
    <p:sldId id="2147482877" r:id="rId18"/>
    <p:sldId id="2147482876" r:id="rId19"/>
    <p:sldId id="266" r:id="rId20"/>
    <p:sldId id="2147482919" r:id="rId21"/>
    <p:sldId id="2147482916" r:id="rId22"/>
    <p:sldId id="2147482918" r:id="rId23"/>
    <p:sldId id="274" r:id="rId24"/>
    <p:sldId id="2147482870" r:id="rId25"/>
    <p:sldId id="337" r:id="rId26"/>
    <p:sldId id="279" r:id="rId27"/>
    <p:sldId id="263" r:id="rId28"/>
    <p:sldId id="314" r:id="rId29"/>
    <p:sldId id="331" r:id="rId30"/>
    <p:sldId id="332" r:id="rId31"/>
    <p:sldId id="328" r:id="rId32"/>
    <p:sldId id="333" r:id="rId33"/>
    <p:sldId id="303" r:id="rId34"/>
    <p:sldId id="321" r:id="rId35"/>
    <p:sldId id="334" r:id="rId36"/>
    <p:sldId id="2147482930" r:id="rId37"/>
    <p:sldId id="326" r:id="rId38"/>
    <p:sldId id="2147482931" r:id="rId39"/>
    <p:sldId id="339" r:id="rId40"/>
    <p:sldId id="340" r:id="rId41"/>
    <p:sldId id="2147482932" r:id="rId42"/>
    <p:sldId id="2147482935" r:id="rId43"/>
    <p:sldId id="2147482920" r:id="rId44"/>
    <p:sldId id="342" r:id="rId45"/>
    <p:sldId id="2147482922" r:id="rId46"/>
    <p:sldId id="2147482921" r:id="rId47"/>
    <p:sldId id="2147482923" r:id="rId48"/>
    <p:sldId id="343" r:id="rId49"/>
    <p:sldId id="2147482924" r:id="rId50"/>
    <p:sldId id="344" r:id="rId51"/>
  </p:sldIdLst>
  <p:sldSz cx="24384000" cy="90678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45746" rtl="0" fontAlgn="auto" latinLnBrk="0" hangingPunct="0">
      <a:lnSpc>
        <a:spcPct val="100000"/>
      </a:lnSpc>
      <a:spcBef>
        <a:spcPts val="37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l" defTabSz="545746" rtl="0" fontAlgn="auto" latinLnBrk="0" hangingPunct="0">
      <a:lnSpc>
        <a:spcPct val="100000"/>
      </a:lnSpc>
      <a:spcBef>
        <a:spcPts val="37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l" defTabSz="545746" rtl="0" fontAlgn="auto" latinLnBrk="0" hangingPunct="0">
      <a:lnSpc>
        <a:spcPct val="100000"/>
      </a:lnSpc>
      <a:spcBef>
        <a:spcPts val="37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l" defTabSz="545746" rtl="0" fontAlgn="auto" latinLnBrk="0" hangingPunct="0">
      <a:lnSpc>
        <a:spcPct val="100000"/>
      </a:lnSpc>
      <a:spcBef>
        <a:spcPts val="37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l" defTabSz="545746" rtl="0" fontAlgn="auto" latinLnBrk="0" hangingPunct="0">
      <a:lnSpc>
        <a:spcPct val="100000"/>
      </a:lnSpc>
      <a:spcBef>
        <a:spcPts val="37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l" defTabSz="545746" rtl="0" fontAlgn="auto" latinLnBrk="0" hangingPunct="0">
      <a:lnSpc>
        <a:spcPct val="100000"/>
      </a:lnSpc>
      <a:spcBef>
        <a:spcPts val="37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l" defTabSz="545746" rtl="0" fontAlgn="auto" latinLnBrk="0" hangingPunct="0">
      <a:lnSpc>
        <a:spcPct val="100000"/>
      </a:lnSpc>
      <a:spcBef>
        <a:spcPts val="37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l" defTabSz="545746" rtl="0" fontAlgn="auto" latinLnBrk="0" hangingPunct="0">
      <a:lnSpc>
        <a:spcPct val="100000"/>
      </a:lnSpc>
      <a:spcBef>
        <a:spcPts val="37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l" defTabSz="545746" rtl="0" fontAlgn="auto" latinLnBrk="0" hangingPunct="0">
      <a:lnSpc>
        <a:spcPct val="100000"/>
      </a:lnSpc>
      <a:spcBef>
        <a:spcPts val="37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8904"/>
  </p:normalViewPr>
  <p:slideViewPr>
    <p:cSldViewPr snapToGrid="0">
      <p:cViewPr varScale="1">
        <p:scale>
          <a:sx n="66" d="100"/>
          <a:sy n="66" d="100"/>
        </p:scale>
        <p:origin x="28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95694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1pPr>
    <a:lvl2pPr indent="228600" defTabSz="595694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2pPr>
    <a:lvl3pPr indent="457200" defTabSz="595694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3pPr>
    <a:lvl4pPr indent="685800" defTabSz="595694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4pPr>
    <a:lvl5pPr indent="914400" defTabSz="595694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5pPr>
    <a:lvl6pPr indent="1143000" defTabSz="595694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6pPr>
    <a:lvl7pPr indent="1371600" defTabSz="595694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7pPr>
    <a:lvl8pPr indent="1600200" defTabSz="595694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8pPr>
    <a:lvl9pPr indent="1828800" defTabSz="595694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1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BDDE5-189F-A73A-99CC-EDEA6195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55A711-76E7-5AF6-15BB-68C391E8F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DFAD57-ADD3-1031-8EDF-87946C73F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DDC01-2455-99B0-5D42-7F70D94E9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545746" rtl="0" eaLnBrk="1" fontAlgn="auto" latinLnBrk="0" hangingPunct="0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E7460-5BAA-BA48-AC19-D469C0166C98}" type="slidenum"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pPr marL="0" marR="0" lvl="0" indent="0" algn="l" defTabSz="545746" rtl="0" eaLnBrk="1" fontAlgn="auto" latinLnBrk="0" hangingPunct="0">
                <a:lnSpc>
                  <a:spcPct val="100000"/>
                </a:lnSpc>
                <a:spcBef>
                  <a:spcPts val="3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91528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08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0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50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D410B-182E-4E54-88E4-1CA6BE97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0636C-F5B5-39A4-953C-9ACF3382A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99D43-BED5-6900-A2BE-8C8FCE12E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F223F-685A-7E03-B3A3-6E42D73A7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38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99CD-3469-7241-AD37-C0E01E3A61D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76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DDD86-ADA6-2DDB-DE0A-44B34EEE0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58C987-C37C-6B08-1E82-1362FAF13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F03863-BB83-0E8A-0D9F-DEE54C518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0E78E-DC8C-ACAB-931E-7C763AF3C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99CD-3469-7241-AD37-C0E01E3A61D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63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09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53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7E2FA-D855-869E-E6B9-7C8FF96BB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B15390-60DD-1B66-BAF1-954E76E02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18FEE-6B0C-E314-D665-E4764470C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see that is not the  only system under eval (as we eval the eval, too)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FA9DF-B808-FB59-D2E9-A3B7E4E6B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3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93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35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41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74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86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Over-</a:t>
            </a:r>
            <a:r>
              <a:rPr lang="en-US" dirty="0" err="1"/>
              <a:t>agentification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48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FC852-4004-B4C4-0DEC-95628FCFC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FDBC1-1B4F-816E-DF98-C2EFED332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B9F6DE-A825-801A-5A08-194778E78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FAD42-C6C9-8FF6-B507-726F87B7B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85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96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F8DB5-5D8F-EFED-4B47-D9F91E8D2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01F78-D1A0-7104-C178-36123970F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945E2-EC9F-6AE1-F4F6-E966A8778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EA9B1-967E-218F-E00A-824BF27D1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14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8EE13-7332-B957-3BC9-AC52BAB0A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F8ADB1-7413-508C-12E2-968491614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C540C-13CD-B619-CEE4-B04108779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B72EE-A13B-6C47-4C12-61D16E3B3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90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F5A6A-917A-4E59-2912-250224582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70420D-2FC4-A8C8-C2C3-D1967550C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62EE60-B050-0CC6-AB74-55EF4657B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23899-3F4A-7A5D-C981-5D077F979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6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02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20168-EB3E-11C4-8957-B93CA1918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3CA7E-55E7-E8EE-1B0F-A691285A8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7D556B-CCE2-8B6A-A199-B03D78D6E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B3304-DB45-8F33-044B-BA90291D9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78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B4407-8995-4436-D74B-FB35382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AC8459-FC15-CD3B-F616-57F4FB890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FBF9BB-0716-C499-1218-645753A81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AAE66-278A-3F7B-7B6B-D5E83014E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086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6409-ED85-1071-8093-ADDEA7C41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42EB5-6E54-5BFC-6DBC-72B26DFE6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113ED-03D2-D79C-D3D6-F6DBD2BA4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00104-83D1-BF82-9AE9-175612A94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188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6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8B49D-19F3-2B41-0408-84CA31D15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DAA70-34D6-35D1-9053-543AA6D08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24CEB-EADF-23F4-5011-8C940E5FE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Bias plus variance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A6A86-7907-53AA-3DAD-62C8EA4FB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BA003-C580-4039-9376-7B4E90720A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9631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569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ECADE-7BD3-79CB-315F-2D2F3E23C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6568ED-32B7-0D67-D89A-05F233FFF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D4475-753D-DBC2-2B85-7887EE53B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B3D78-00BD-4C9B-721F-909F4E8BA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28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39511-F947-E145-B8C6-49D56839D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E3E1B-2D9C-62C8-A6E0-2775F02F5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4B11A-41DF-D2BA-CC2D-F13C2A516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425A4-4162-4249-FF16-723352A29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00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14D84-72A3-3D5B-54B2-3B3271E06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F525C-EAC3-2984-408B-C5E452803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C52DAF-8AAA-1B03-F4A6-6E2435166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61F77-3212-8985-4FD3-52670003E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175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4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42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55846-5E2D-AF70-89AF-8F00CCDE0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BA47D-35E8-F7F5-2F81-80522E86B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F2567-EA7F-0DAB-260C-2080B5D9E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923B9-B75A-0736-E962-518D3AB4D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676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D15B2-45E2-32DA-17FC-F9D2FCF1E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0A62A5-F77F-3964-49E4-A0C24380A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431CBA-023A-C1F5-27A0-C5AA0813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73FEA-5D0F-2161-49A1-9480ABEE7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545746" rtl="0" eaLnBrk="1" fontAlgn="auto" latinLnBrk="0" hangingPunct="0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E7460-5BAA-BA48-AC19-D469C0166C98}" type="slidenum"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pPr marL="0" marR="0" lvl="0" indent="0" algn="l" defTabSz="545746" rtl="0" eaLnBrk="1" fontAlgn="auto" latinLnBrk="0" hangingPunct="0">
                <a:lnSpc>
                  <a:spcPct val="100000"/>
                </a:lnSpc>
                <a:spcBef>
                  <a:spcPts val="3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67849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F1D8-D29A-899D-8BC3-B4561E116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95B022-1603-0689-EFC9-4C4DF2238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0A9DE-8DFA-2FCE-BA49-61F7CE5AF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9111A-A817-0CD1-0CE9-EE70278EC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697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527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304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8EED6-CA5B-6D47-F702-CB3E4F26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85038-43B7-A253-9C89-7A47CBC448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EFDC2-1BE9-B990-D388-BFA2C2449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AACDD-D813-4296-C79F-26081E926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904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15C21-F988-6A4C-0F0F-60D123655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1F6C8-B062-ED1D-458F-1E4556181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604B44-90D0-52B2-C622-6EA26454F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9A568-F78A-BECB-FE65-BF8597B99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84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2E3D-7C3B-1402-C5BE-2DFA6035C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EAB1A8-D6D2-6DB8-C03E-CBAA5037C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CCC333-238F-3F5F-3FDE-9E6FDC3FA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8F1CF-3004-0EDD-1D8A-AA69EA73E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188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241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2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550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6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3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E7D14-E638-4364-EF56-E269DA0B7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07573-2D42-1F99-1EB6-4585644D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7B89ED-91FB-4C34-1476-D85BDB799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A99EC-FF6A-D3B9-3869-936D9DDDC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4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ED728-A255-49A8-9358-2ADDD3819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3CCEA-9215-F01C-83D8-88B048B5D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01AF7-80E1-C4BB-439C-D16DFBB31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EBDA6-B54C-CE69-5E80-0D5A6DB47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E7460-5BAA-BA48-AC19-D469C0166C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32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100" y="685800"/>
            <a:ext cx="9220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3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62750" y="1956270"/>
            <a:ext cx="10658500" cy="5155261"/>
          </a:xfrm>
          <a:prstGeom prst="rect">
            <a:avLst/>
          </a:prstGeom>
        </p:spPr>
        <p:txBody>
          <a:bodyPr anchor="ctr"/>
          <a:lstStyle>
            <a:lvl1pPr marL="396874" indent="-396874" algn="l">
              <a:spcBef>
                <a:spcPts val="3700"/>
              </a:spcBef>
              <a:buSzPct val="125000"/>
              <a:buChar char="•"/>
              <a:defRPr sz="3000"/>
            </a:lvl1pPr>
            <a:lvl2pPr marL="1031875" indent="-396875" algn="l">
              <a:spcBef>
                <a:spcPts val="3700"/>
              </a:spcBef>
              <a:buSzPct val="125000"/>
              <a:buChar char="•"/>
              <a:defRPr sz="3000"/>
            </a:lvl2pPr>
            <a:lvl3pPr marL="1666875" indent="-396875" algn="l">
              <a:spcBef>
                <a:spcPts val="3700"/>
              </a:spcBef>
              <a:buSzPct val="125000"/>
              <a:buChar char="•"/>
              <a:defRPr sz="3000"/>
            </a:lvl3pPr>
            <a:lvl4pPr marL="2301875" indent="-396875" algn="l">
              <a:spcBef>
                <a:spcPts val="3700"/>
              </a:spcBef>
              <a:buSzPct val="125000"/>
              <a:buChar char="•"/>
              <a:defRPr sz="3000"/>
            </a:lvl4pPr>
            <a:lvl5pPr marL="2936875" indent="-396875" algn="l">
              <a:spcBef>
                <a:spcPts val="3700"/>
              </a:spcBef>
              <a:buSzPct val="125000"/>
              <a:buChar char="•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3769187" y="4630561"/>
            <a:ext cx="4224092" cy="28160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4002785" y="1492295"/>
            <a:ext cx="3756897" cy="37568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sz="half" idx="23"/>
          </p:nvPr>
        </p:nvSpPr>
        <p:spPr>
          <a:xfrm>
            <a:off x="5503050" y="1627621"/>
            <a:ext cx="8728500" cy="581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17174" y="5597171"/>
            <a:ext cx="9956098" cy="296429"/>
          </a:xfrm>
          <a:prstGeom prst="rect">
            <a:avLst/>
          </a:prstGeom>
        </p:spPr>
        <p:txBody>
          <a:bodyPr/>
          <a:lstStyle>
            <a:lvl1pPr>
              <a:defRPr sz="1800" i="1"/>
            </a:lvl1pPr>
            <a:lvl2pPr marL="854807" indent="-219807">
              <a:buSzPct val="125000"/>
              <a:buChar char="•"/>
              <a:defRPr sz="1800" i="1"/>
            </a:lvl2pPr>
            <a:lvl3pPr marL="1489807" indent="-219807">
              <a:buSzPct val="125000"/>
              <a:buChar char="•"/>
              <a:defRPr sz="1800" i="1"/>
            </a:lvl3pPr>
            <a:lvl4pPr marL="2124806" indent="-219806">
              <a:buSzPct val="125000"/>
              <a:buChar char="•"/>
              <a:defRPr sz="1800" i="1"/>
            </a:lvl4pPr>
            <a:lvl5pPr marL="2759806" indent="-219806">
              <a:buSzPct val="125000"/>
              <a:buChar char="•"/>
              <a:defRPr sz="18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7217174" y="4137471"/>
            <a:ext cx="9956098" cy="419102"/>
          </a:xfrm>
          <a:prstGeom prst="rect">
            <a:avLst/>
          </a:prstGeom>
        </p:spPr>
        <p:txBody>
          <a:bodyPr anchor="ctr"/>
          <a:lstStyle/>
          <a:p>
            <a:pPr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5979912" y="409691"/>
            <a:ext cx="12424176" cy="82827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2780792"/>
            <a:ext cx="8650224" cy="3245786"/>
          </a:xfrm>
        </p:spPr>
        <p:txBody>
          <a:bodyPr anchor="t">
            <a:normAutofit/>
          </a:bodyPr>
          <a:lstStyle>
            <a:lvl1pPr>
              <a:defRPr sz="581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47600" y="2780792"/>
            <a:ext cx="8650224" cy="325231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644" dirty="0"/>
            </a:lvl1pPr>
            <a:lvl2pPr marL="302255" indent="0">
              <a:buNone/>
              <a:defRPr lang="en-US" sz="2380" dirty="0"/>
            </a:lvl2pPr>
            <a:lvl3pPr marL="604510" indent="0">
              <a:buNone/>
              <a:defRPr lang="en-US" sz="2116" dirty="0"/>
            </a:lvl3pPr>
            <a:lvl4pPr marL="906765" indent="0">
              <a:buNone/>
              <a:defRPr lang="en-US" sz="1851" dirty="0"/>
            </a:lvl4pPr>
            <a:lvl5pPr marL="1209020" indent="0">
              <a:buNone/>
              <a:defRPr lang="en-US" sz="1851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005E-1485-423F-B5D4-36E24475CFEE}" type="datetime2">
              <a:rPr lang="en-US" smtClean="0"/>
              <a:t>Friday, January 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66569" y="7691495"/>
            <a:ext cx="244416" cy="26749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03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386893"/>
            <a:ext cx="19970496" cy="1269492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5F8A-070F-4C2E-8BEF-7769438DDE34}" type="datetime2">
              <a:rPr lang="en-US" smtClean="0"/>
              <a:t>Friday, January 9,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66569" y="7691495"/>
            <a:ext cx="244416" cy="26749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27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2115820"/>
            <a:ext cx="7223760" cy="3965651"/>
          </a:xfrm>
        </p:spPr>
        <p:txBody>
          <a:bodyPr anchor="t">
            <a:normAutofit/>
          </a:bodyPr>
          <a:lstStyle>
            <a:lvl1pPr>
              <a:defRPr sz="423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31552" y="2115820"/>
            <a:ext cx="12271248" cy="56824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41D06-5B5C-452D-81B5-D55337162AD4}" type="datetime2">
              <a:rPr lang="en-US" smtClean="0"/>
              <a:t>Friday, January 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66569" y="7691495"/>
            <a:ext cx="244416" cy="26749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62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459435"/>
            <a:ext cx="19751040" cy="1366215"/>
          </a:xfrm>
        </p:spPr>
        <p:txBody>
          <a:bodyPr anchor="ctr"/>
          <a:lstStyle>
            <a:lvl1pPr>
              <a:defRPr>
                <a:solidFill>
                  <a:srgbClr val="0118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544" y="2913786"/>
            <a:ext cx="19751040" cy="3566126"/>
          </a:xfrm>
        </p:spPr>
        <p:txBody>
          <a:bodyPr anchor="ctr"/>
          <a:lstStyle>
            <a:lvl1pPr>
              <a:defRPr>
                <a:latin typeface="Avenir Next" panose="020B0503020202020204" pitchFamily="34" charset="0"/>
              </a:defRPr>
            </a:lvl1pPr>
            <a:lvl2pPr>
              <a:defRPr>
                <a:latin typeface="Avenir Next" panose="020B0503020202020204" pitchFamily="34" charset="0"/>
              </a:defRPr>
            </a:lvl2pPr>
            <a:lvl3pPr>
              <a:defRPr>
                <a:latin typeface="Avenir Next" panose="020B0503020202020204" pitchFamily="34" charset="0"/>
              </a:defRPr>
            </a:lvl3pPr>
            <a:lvl4pPr>
              <a:defRPr>
                <a:latin typeface="Avenir Next" panose="020B0503020202020204" pitchFamily="34" charset="0"/>
              </a:defRPr>
            </a:lvl4pPr>
            <a:lvl5pPr>
              <a:defRPr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" y="8535822"/>
            <a:ext cx="7114032" cy="4836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6AF6F-B60F-4C18-B9AB-ED82420774C4}" type="datetime2">
              <a:rPr lang="en-US" smtClean="0"/>
              <a:t>Friday, January 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66569" y="7691495"/>
            <a:ext cx="244416" cy="2674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91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2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01C83-3BD2-E649-B31F-808BA3401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739" y="520636"/>
            <a:ext cx="22383250" cy="940289"/>
          </a:xfrm>
        </p:spPr>
        <p:txBody>
          <a:bodyPr/>
          <a:lstStyle/>
          <a:p>
            <a:r>
              <a:rPr lang="en-US"/>
              <a:t>Click to add title</a:t>
            </a:r>
            <a:br>
              <a:rPr lang="en-US"/>
            </a:br>
            <a:r>
              <a:rPr lang="en-US"/>
              <a:t>Click to add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99F6C-CAC3-1CB6-EC55-60471FFBD2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999" y="8404620"/>
            <a:ext cx="1961686" cy="370444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9A3FD1B-8EFA-83F7-00CD-E8AB0989F9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4945" y="8503519"/>
            <a:ext cx="10607426" cy="283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1"/>
            </a:lvl1pPr>
            <a:lvl2pPr marL="375719" indent="0">
              <a:buNone/>
              <a:defRPr sz="793"/>
            </a:lvl2pPr>
            <a:lvl3pPr marL="757736" indent="0">
              <a:buNone/>
              <a:defRPr sz="793"/>
            </a:lvl3pPr>
            <a:lvl4pPr marL="1133456" indent="0">
              <a:buNone/>
              <a:defRPr sz="793"/>
            </a:lvl4pPr>
            <a:lvl5pPr marL="1509175" indent="0">
              <a:buNone/>
              <a:defRPr sz="79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AE83EF-020B-CB4B-C96C-0F97F742A51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96345" y="1851173"/>
            <a:ext cx="22383250" cy="6316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2909"/>
              </a:spcBef>
              <a:buFont typeface="Arial" panose="020B0604020202020204" pitchFamily="34" charset="0"/>
              <a:buNone/>
              <a:defRPr sz="1322"/>
            </a:lvl1pPr>
            <a:lvl2pPr marL="604510" indent="0">
              <a:buNone/>
              <a:defRPr/>
            </a:lvl2pPr>
            <a:lvl3pPr marL="1209020" indent="0">
              <a:buNone/>
              <a:defRPr/>
            </a:lvl3pPr>
            <a:lvl4pPr marL="1813530" indent="0">
              <a:buNone/>
              <a:defRPr/>
            </a:lvl4pPr>
            <a:lvl5pPr marL="2418039" indent="0">
              <a:buNone/>
              <a:defRPr/>
            </a:lvl5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9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/>
        </p:nvSpPr>
        <p:spPr>
          <a:xfrm>
            <a:off x="0" y="0"/>
            <a:ext cx="24384000" cy="906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2DD7BB-25B8-B7A3-8E13-EDE8E1090689}"/>
              </a:ext>
            </a:extLst>
          </p:cNvPr>
          <p:cNvSpPr/>
          <p:nvPr/>
        </p:nvSpPr>
        <p:spPr>
          <a:xfrm rot="10800000" flipH="1">
            <a:off x="0" y="1"/>
            <a:ext cx="12192000" cy="9081632"/>
          </a:xfrm>
          <a:prstGeom prst="rect">
            <a:avLst/>
          </a:prstGeom>
          <a:gradFill>
            <a:gsLst>
              <a:gs pos="0">
                <a:srgbClr val="FE4A00">
                  <a:alpha val="65882"/>
                </a:srgbClr>
              </a:gs>
              <a:gs pos="100000">
                <a:srgbClr val="A6025C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6C05D2-D53F-950D-185E-08B200EEFEB9}"/>
              </a:ext>
            </a:extLst>
          </p:cNvPr>
          <p:cNvSpPr/>
          <p:nvPr/>
        </p:nvSpPr>
        <p:spPr>
          <a:xfrm rot="10800000" flipH="1">
            <a:off x="-36574" y="6059025"/>
            <a:ext cx="12228572" cy="3008768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99000">
                <a:srgbClr val="92248E">
                  <a:alpha val="2666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AF5C2-3AA9-7510-308E-9D21678F7EFC}"/>
              </a:ext>
            </a:extLst>
          </p:cNvPr>
          <p:cNvSpPr/>
          <p:nvPr/>
        </p:nvSpPr>
        <p:spPr>
          <a:xfrm rot="5400000" flipH="1">
            <a:off x="2033281" y="-1266460"/>
            <a:ext cx="9095466" cy="11628380"/>
          </a:xfrm>
          <a:prstGeom prst="rect">
            <a:avLst/>
          </a:prstGeom>
          <a:gradFill>
            <a:gsLst>
              <a:gs pos="0">
                <a:srgbClr val="FE4A00">
                  <a:alpha val="0"/>
                </a:srgbClr>
              </a:gs>
              <a:gs pos="100000">
                <a:srgbClr val="A60296">
                  <a:alpha val="38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D13448-08C3-4231-6CCA-F17E4C608199}"/>
              </a:ext>
            </a:extLst>
          </p:cNvPr>
          <p:cNvSpPr/>
          <p:nvPr/>
        </p:nvSpPr>
        <p:spPr>
          <a:xfrm rot="10800000">
            <a:off x="1898093" y="1744123"/>
            <a:ext cx="9297598" cy="6146745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1245311"/>
            <a:ext cx="9253728" cy="424373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760" cap="all" spc="926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6577177"/>
            <a:ext cx="9253728" cy="192237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529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3040" y="8535822"/>
            <a:ext cx="8193024" cy="48361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2D689D1-54B3-41D9-B112-32329B9B3CC6}" type="datetime2">
              <a:rPr lang="en-US" smtClean="0"/>
              <a:t>Friday, January 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5920" y="8535822"/>
            <a:ext cx="244416" cy="2674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85904" y="0"/>
            <a:ext cx="12198096" cy="90678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714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sz="half" idx="21"/>
          </p:nvPr>
        </p:nvSpPr>
        <p:spPr>
          <a:xfrm>
            <a:off x="7591828" y="854333"/>
            <a:ext cx="9202140" cy="61347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27892" y="5880710"/>
            <a:ext cx="11728216" cy="101816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27892" y="6860209"/>
            <a:ext cx="11728216" cy="80551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907858" y="3354633"/>
            <a:ext cx="10568285" cy="2358534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quarter" idx="21"/>
          </p:nvPr>
        </p:nvSpPr>
        <p:spPr>
          <a:xfrm>
            <a:off x="12514202" y="1537404"/>
            <a:ext cx="5819001" cy="581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843417" y="1537404"/>
            <a:ext cx="5187482" cy="2816063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43417" y="4366354"/>
            <a:ext cx="5187482" cy="290627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862750" y="1234532"/>
            <a:ext cx="10658500" cy="115993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6862750" y="1234532"/>
            <a:ext cx="10658500" cy="115993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62750" y="2652229"/>
            <a:ext cx="10658500" cy="4717064"/>
          </a:xfrm>
          <a:prstGeom prst="rect">
            <a:avLst/>
          </a:prstGeom>
        </p:spPr>
        <p:txBody>
          <a:bodyPr anchor="ctr"/>
          <a:lstStyle>
            <a:lvl1pPr marL="396874" indent="-396874" algn="l">
              <a:spcBef>
                <a:spcPts val="3700"/>
              </a:spcBef>
              <a:buSzPct val="125000"/>
              <a:buChar char="•"/>
              <a:defRPr sz="3000"/>
            </a:lvl1pPr>
            <a:lvl2pPr marL="1031875" indent="-396875" algn="l">
              <a:spcBef>
                <a:spcPts val="3700"/>
              </a:spcBef>
              <a:buSzPct val="125000"/>
              <a:buChar char="•"/>
              <a:defRPr sz="3000"/>
            </a:lvl2pPr>
            <a:lvl3pPr marL="1666875" indent="-396875" algn="l">
              <a:spcBef>
                <a:spcPts val="3700"/>
              </a:spcBef>
              <a:buSzPct val="125000"/>
              <a:buChar char="•"/>
              <a:defRPr sz="3000"/>
            </a:lvl3pPr>
            <a:lvl4pPr marL="2301875" indent="-396875" algn="l">
              <a:spcBef>
                <a:spcPts val="3700"/>
              </a:spcBef>
              <a:buSzPct val="125000"/>
              <a:buChar char="•"/>
              <a:defRPr sz="3000"/>
            </a:lvl4pPr>
            <a:lvl5pPr marL="2936875" indent="-396875" algn="l">
              <a:spcBef>
                <a:spcPts val="3700"/>
              </a:spcBef>
              <a:buSzPct val="125000"/>
              <a:buChar char="•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1566924" y="2652229"/>
            <a:ext cx="7075596" cy="47170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862750" y="1234532"/>
            <a:ext cx="10658500" cy="115993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62750" y="2652229"/>
            <a:ext cx="5187482" cy="4717064"/>
          </a:xfrm>
          <a:prstGeom prst="rect">
            <a:avLst/>
          </a:prstGeom>
        </p:spPr>
        <p:txBody>
          <a:bodyPr anchor="ctr"/>
          <a:lstStyle>
            <a:lvl1pPr marL="323514" indent="-323514" algn="l">
              <a:spcBef>
                <a:spcPts val="2800"/>
              </a:spcBef>
              <a:buSzPct val="125000"/>
              <a:buChar char="•"/>
              <a:defRPr sz="2200"/>
            </a:lvl1pPr>
            <a:lvl2pPr marL="882314" indent="-323514" algn="l">
              <a:spcBef>
                <a:spcPts val="2800"/>
              </a:spcBef>
              <a:buSzPct val="125000"/>
              <a:buChar char="•"/>
              <a:defRPr sz="2200"/>
            </a:lvl2pPr>
            <a:lvl3pPr marL="1441114" indent="-323514" algn="l">
              <a:spcBef>
                <a:spcPts val="2800"/>
              </a:spcBef>
              <a:buSzPct val="125000"/>
              <a:buChar char="•"/>
              <a:defRPr sz="2200"/>
            </a:lvl3pPr>
            <a:lvl4pPr marL="1999914" indent="-323514" algn="l">
              <a:spcBef>
                <a:spcPts val="2800"/>
              </a:spcBef>
              <a:buSzPct val="125000"/>
              <a:buChar char="•"/>
              <a:defRPr sz="2200"/>
            </a:lvl4pPr>
            <a:lvl5pPr marL="2558714" indent="-323514" algn="l">
              <a:spcBef>
                <a:spcPts val="2800"/>
              </a:spcBef>
              <a:buSzPct val="125000"/>
              <a:buChar char="•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6862750" y="1234532"/>
            <a:ext cx="10658500" cy="115993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62750" y="2652229"/>
            <a:ext cx="5187482" cy="4717064"/>
          </a:xfrm>
          <a:prstGeom prst="rect">
            <a:avLst/>
          </a:prstGeom>
        </p:spPr>
        <p:txBody>
          <a:bodyPr anchor="ctr"/>
          <a:lstStyle>
            <a:lvl1pPr marL="323514" indent="-323514" algn="l">
              <a:spcBef>
                <a:spcPts val="2800"/>
              </a:spcBef>
              <a:buSzPct val="125000"/>
              <a:buChar char="•"/>
              <a:defRPr sz="2200"/>
            </a:lvl1pPr>
            <a:lvl2pPr marL="882314" indent="-323514" algn="l">
              <a:spcBef>
                <a:spcPts val="2800"/>
              </a:spcBef>
              <a:buSzPct val="125000"/>
              <a:buChar char="•"/>
              <a:defRPr sz="2200"/>
            </a:lvl2pPr>
            <a:lvl3pPr marL="1441114" indent="-323514" algn="l">
              <a:spcBef>
                <a:spcPts val="2800"/>
              </a:spcBef>
              <a:buSzPct val="125000"/>
              <a:buChar char="•"/>
              <a:defRPr sz="2200"/>
            </a:lvl3pPr>
            <a:lvl4pPr marL="1999914" indent="-323514" algn="l">
              <a:spcBef>
                <a:spcPts val="2800"/>
              </a:spcBef>
              <a:buSzPct val="125000"/>
              <a:buChar char="•"/>
              <a:defRPr sz="2200"/>
            </a:lvl4pPr>
            <a:lvl5pPr marL="2558714" indent="-323514" algn="l">
              <a:spcBef>
                <a:spcPts val="2800"/>
              </a:spcBef>
              <a:buSzPct val="125000"/>
              <a:buChar char="•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6862750" y="1234532"/>
            <a:ext cx="10658500" cy="115993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62750" y="2652229"/>
            <a:ext cx="5187482" cy="4717064"/>
          </a:xfrm>
          <a:prstGeom prst="rect">
            <a:avLst/>
          </a:prstGeom>
        </p:spPr>
        <p:txBody>
          <a:bodyPr anchor="ctr"/>
          <a:lstStyle>
            <a:lvl1pPr marL="323514" indent="-323514" algn="l">
              <a:spcBef>
                <a:spcPts val="2800"/>
              </a:spcBef>
              <a:buSzPct val="125000"/>
              <a:buChar char="•"/>
              <a:defRPr sz="2200"/>
            </a:lvl1pPr>
            <a:lvl2pPr marL="882314" indent="-323514" algn="l">
              <a:spcBef>
                <a:spcPts val="2800"/>
              </a:spcBef>
              <a:buSzPct val="125000"/>
              <a:buChar char="•"/>
              <a:defRPr sz="2200"/>
            </a:lvl2pPr>
            <a:lvl3pPr marL="1441114" indent="-323514" algn="l">
              <a:spcBef>
                <a:spcPts val="2800"/>
              </a:spcBef>
              <a:buSzPct val="125000"/>
              <a:buChar char="•"/>
              <a:defRPr sz="2200"/>
            </a:lvl3pPr>
            <a:lvl4pPr marL="1999914" indent="-323514" algn="l">
              <a:spcBef>
                <a:spcPts val="2800"/>
              </a:spcBef>
              <a:buSzPct val="125000"/>
              <a:buChar char="•"/>
              <a:defRPr sz="2200"/>
            </a:lvl4pPr>
            <a:lvl5pPr marL="2558714" indent="-323514" algn="l">
              <a:spcBef>
                <a:spcPts val="2800"/>
              </a:spcBef>
              <a:buSzPct val="125000"/>
              <a:buChar char="•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907858" y="2220476"/>
            <a:ext cx="10568285" cy="2358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76" tIns="25776" rIns="25776" bIns="25776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907858" y="4643449"/>
            <a:ext cx="10568285" cy="805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76" tIns="25776" rIns="25776" bIns="25776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57794" y="7691495"/>
            <a:ext cx="261967" cy="262296"/>
          </a:xfrm>
          <a:prstGeom prst="rect">
            <a:avLst/>
          </a:prstGeom>
          <a:ln w="12700">
            <a:miter lim="400000"/>
          </a:ln>
        </p:spPr>
        <p:txBody>
          <a:bodyPr wrap="none" lIns="25776" tIns="25776" rIns="25776" bIns="25776">
            <a:spAutoFit/>
          </a:bodyPr>
          <a:lstStyle>
            <a:lvl1pPr algn="ctr">
              <a:spcBef>
                <a:spcPts val="0"/>
              </a:spcBef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9" r:id="rId19"/>
  </p:sldLayoutIdLst>
  <p:transition spd="med"/>
  <p:txStyles>
    <p:titleStyle>
      <a:lvl1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565769" marR="0" indent="-390769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00769" marR="0" indent="-390769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35769" marR="0" indent="-390769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70769" marR="0" indent="-390769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457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pple.com/documentation/ios-ipados-release-notes/ios-ipados-18-release-not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D96D-FCDD-572D-9394-2B02F00F8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6031" y="1071967"/>
            <a:ext cx="14419383" cy="3461933"/>
          </a:xfrm>
        </p:spPr>
        <p:txBody>
          <a:bodyPr anchor="t">
            <a:noAutofit/>
          </a:bodyPr>
          <a:lstStyle/>
          <a:p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Rethinking the “evaluation” of </a:t>
            </a:r>
            <a:b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AI-powered systems</a:t>
            </a:r>
            <a:b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6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6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66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E8E71-1C66-3676-A6D1-2C44E1CBA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9726" y="6506720"/>
            <a:ext cx="10384401" cy="1970735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Fabio Casati</a:t>
            </a:r>
          </a:p>
        </p:txBody>
      </p:sp>
      <p:pic>
        <p:nvPicPr>
          <p:cNvPr id="7" name="Picture 2" descr="Così è (se vi pare). Commedia in tre atti - Libro">
            <a:extLst>
              <a:ext uri="{FF2B5EF4-FFF2-40B4-BE49-F238E27FC236}">
                <a16:creationId xmlns:a16="http://schemas.microsoft.com/office/drawing/2014/main" id="{6A19F87E-AA30-E194-AB3D-3BC1BBD0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621" y="0"/>
            <a:ext cx="6091379" cy="90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5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bg2">
                <a:lumMod val="50000"/>
              </a:schemeClr>
            </a:gs>
            <a:gs pos="0">
              <a:schemeClr val="tx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CA63F3-7799-D07D-6644-9FC21511B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67CD6D-D5D4-D2E7-3C50-0361DE167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245311"/>
            <a:ext cx="13746480" cy="4243730"/>
          </a:xfrm>
        </p:spPr>
        <p:txBody>
          <a:bodyPr anchor="b">
            <a:normAutofit/>
          </a:bodyPr>
          <a:lstStyle/>
          <a:p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A brief history of software engineering</a:t>
            </a:r>
            <a:endParaRPr lang="en-US" sz="6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F02DD2E-6072-81A9-A1FE-843048C83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8966" y="6577177"/>
            <a:ext cx="6117742" cy="1922374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 descr="Scan of a human brain in a neurology clinic">
            <a:extLst>
              <a:ext uri="{FF2B5EF4-FFF2-40B4-BE49-F238E27FC236}">
                <a16:creationId xmlns:a16="http://schemas.microsoft.com/office/drawing/2014/main" id="{AFFD99CD-F37B-1CA3-5919-96A997A133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00"/>
          <a:stretch>
            <a:fillRect/>
          </a:stretch>
        </p:blipFill>
        <p:spPr>
          <a:xfrm>
            <a:off x="16319703" y="0"/>
            <a:ext cx="8064297" cy="9067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9492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78CAB-9E61-5B19-8036-E0607F783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1C61A-0EBA-F9BD-8468-FBE1073C33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74"/>
          <a:stretch>
            <a:fillRect/>
          </a:stretch>
        </p:blipFill>
        <p:spPr>
          <a:xfrm>
            <a:off x="9209541" y="1693814"/>
            <a:ext cx="14929015" cy="7375258"/>
          </a:xfrm>
          <a:prstGeom prst="rect">
            <a:avLst/>
          </a:prstGeom>
          <a:ln>
            <a:solidFill>
              <a:srgbClr val="00549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06CC7B-6FCB-1125-AB01-F76DEC96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44" y="3806548"/>
            <a:ext cx="8523418" cy="727352"/>
          </a:xfrm>
        </p:spPr>
        <p:txBody>
          <a:bodyPr>
            <a:noAutofit/>
          </a:bodyPr>
          <a:lstStyle/>
          <a:p>
            <a:r>
              <a:rPr lang="en-US" sz="4800" i="1" dirty="0">
                <a:latin typeface="Segoe UI" panose="020B0502040204020203" pitchFamily="34" charset="0"/>
                <a:cs typeface="Segoe UI" panose="020B0502040204020203" pitchFamily="34" charset="0"/>
              </a:rPr>
              <a:t>“Software is changing, again”</a:t>
            </a:r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 – Andrej </a:t>
            </a:r>
            <a:r>
              <a:rPr lang="en-US" sz="4800" dirty="0" err="1">
                <a:latin typeface="Segoe UI" panose="020B0502040204020203" pitchFamily="34" charset="0"/>
                <a:cs typeface="Segoe UI" panose="020B0502040204020203" pitchFamily="34" charset="0"/>
              </a:rPr>
              <a:t>Karpathy</a:t>
            </a:r>
            <a:endParaRPr lang="en-US" sz="4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57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77C9CF-022A-2C4C-DA10-DDFEA7AA94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886627"/>
              </p:ext>
            </p:extLst>
          </p:nvPr>
        </p:nvGraphicFramePr>
        <p:xfrm>
          <a:off x="4534746" y="392377"/>
          <a:ext cx="14997857" cy="8325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1228">
                  <a:extLst>
                    <a:ext uri="{9D8B030D-6E8A-4147-A177-3AD203B41FA5}">
                      <a16:colId xmlns:a16="http://schemas.microsoft.com/office/drawing/2014/main" val="4227403937"/>
                    </a:ext>
                  </a:extLst>
                </a:gridCol>
                <a:gridCol w="2715543">
                  <a:extLst>
                    <a:ext uri="{9D8B030D-6E8A-4147-A177-3AD203B41FA5}">
                      <a16:colId xmlns:a16="http://schemas.microsoft.com/office/drawing/2014/main" val="1905143781"/>
                    </a:ext>
                  </a:extLst>
                </a:gridCol>
                <a:gridCol w="2715543">
                  <a:extLst>
                    <a:ext uri="{9D8B030D-6E8A-4147-A177-3AD203B41FA5}">
                      <a16:colId xmlns:a16="http://schemas.microsoft.com/office/drawing/2014/main" val="880698975"/>
                    </a:ext>
                  </a:extLst>
                </a:gridCol>
                <a:gridCol w="2715543">
                  <a:extLst>
                    <a:ext uri="{9D8B030D-6E8A-4147-A177-3AD203B41FA5}">
                      <a16:colId xmlns:a16="http://schemas.microsoft.com/office/drawing/2014/main" val="615577616"/>
                    </a:ext>
                  </a:extLst>
                </a:gridCol>
              </a:tblGrid>
              <a:tr h="746577"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rgbClr val="00549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1.0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2.0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3.0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56096"/>
                  </a:ext>
                </a:extLst>
              </a:tr>
              <a:tr h="1894685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 constitutes progress? 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What’s an Iteration (sprint)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541224"/>
                  </a:ext>
                </a:extLst>
              </a:tr>
              <a:tr h="1894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How 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we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define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quality?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409936"/>
                  </a:ext>
                </a:extLst>
              </a:tr>
              <a:tr h="1894685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Who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(which personas / profile)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achieves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measures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progress?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508331"/>
                  </a:ext>
                </a:extLst>
              </a:tr>
              <a:tr h="1894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Which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engineering processes and practices 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teams follow? 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65604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B0D4D73-6A8A-4E88-7E9C-A30BCCF1F5FC}"/>
              </a:ext>
            </a:extLst>
          </p:cNvPr>
          <p:cNvSpPr/>
          <p:nvPr/>
        </p:nvSpPr>
        <p:spPr>
          <a:xfrm>
            <a:off x="4652872" y="1542568"/>
            <a:ext cx="5920127" cy="106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967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828ECE-0F30-EF02-8061-35BCA269DB45}"/>
              </a:ext>
            </a:extLst>
          </p:cNvPr>
          <p:cNvSpPr/>
          <p:nvPr/>
        </p:nvSpPr>
        <p:spPr>
          <a:xfrm>
            <a:off x="4652872" y="3411935"/>
            <a:ext cx="5920127" cy="106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967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38CE87-835E-0EF8-AC5A-259AFFE1A52E}"/>
              </a:ext>
            </a:extLst>
          </p:cNvPr>
          <p:cNvSpPr/>
          <p:nvPr/>
        </p:nvSpPr>
        <p:spPr>
          <a:xfrm>
            <a:off x="4618131" y="5433732"/>
            <a:ext cx="6496854" cy="106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967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237BF8-0357-C53C-13F6-7503F4EE14ED}"/>
              </a:ext>
            </a:extLst>
          </p:cNvPr>
          <p:cNvSpPr/>
          <p:nvPr/>
        </p:nvSpPr>
        <p:spPr>
          <a:xfrm>
            <a:off x="4618131" y="7303099"/>
            <a:ext cx="6496854" cy="106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967"/>
          </a:p>
        </p:txBody>
      </p:sp>
    </p:spTree>
    <p:extLst>
      <p:ext uri="{BB962C8B-B14F-4D97-AF65-F5344CB8AC3E}">
        <p14:creationId xmlns:p14="http://schemas.microsoft.com/office/powerpoint/2010/main" val="41566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5E28-F581-4E67-E38C-127D2ACB8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EB017A0-EC90-A97D-C6CF-8F090F39E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365266"/>
              </p:ext>
            </p:extLst>
          </p:nvPr>
        </p:nvGraphicFramePr>
        <p:xfrm>
          <a:off x="726778" y="336275"/>
          <a:ext cx="15371404" cy="8395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5291">
                  <a:extLst>
                    <a:ext uri="{9D8B030D-6E8A-4147-A177-3AD203B41FA5}">
                      <a16:colId xmlns:a16="http://schemas.microsoft.com/office/drawing/2014/main" val="4227403937"/>
                    </a:ext>
                  </a:extLst>
                </a:gridCol>
                <a:gridCol w="9786113">
                  <a:extLst>
                    <a:ext uri="{9D8B030D-6E8A-4147-A177-3AD203B41FA5}">
                      <a16:colId xmlns:a16="http://schemas.microsoft.com/office/drawing/2014/main" val="1905143781"/>
                    </a:ext>
                  </a:extLst>
                </a:gridCol>
              </a:tblGrid>
              <a:tr h="766525"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rgbClr val="00549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1.0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56096"/>
                  </a:ext>
                </a:extLst>
              </a:tr>
              <a:tr h="1318535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 constitutes progress? </a:t>
                      </a:r>
                    </a:p>
                    <a:p>
                      <a:pPr algn="ctr"/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What’s an Iteration (sprint)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541224"/>
                  </a:ext>
                </a:extLst>
              </a:tr>
              <a:tr h="1659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How 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we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define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quality?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409936"/>
                  </a:ext>
                </a:extLst>
              </a:tr>
              <a:tr h="1353879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Who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(which personas / profile)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achieves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measures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progress?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508331"/>
                  </a:ext>
                </a:extLst>
              </a:tr>
              <a:tr h="3296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Which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engineering processes and practices 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teams follow? 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65604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443A3BA-690D-25A4-88F7-428793171913}"/>
              </a:ext>
            </a:extLst>
          </p:cNvPr>
          <p:cNvSpPr txBox="1"/>
          <p:nvPr/>
        </p:nvSpPr>
        <p:spPr>
          <a:xfrm>
            <a:off x="6412368" y="1243789"/>
            <a:ext cx="5071558" cy="92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Features and bug fixes</a:t>
            </a:r>
          </a:p>
          <a:p>
            <a:pPr>
              <a:spcBef>
                <a:spcPts val="700"/>
              </a:spcBef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Example - apple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00B9C-B040-0CA1-AEA4-74E31CE873CB}"/>
              </a:ext>
            </a:extLst>
          </p:cNvPr>
          <p:cNvSpPr txBox="1"/>
          <p:nvPr/>
        </p:nvSpPr>
        <p:spPr>
          <a:xfrm>
            <a:off x="6412368" y="2421669"/>
            <a:ext cx="5261377" cy="1556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900"/>
              </a:spcBef>
            </a:pPr>
            <a:r>
              <a:rPr lang="en-US" sz="2644" dirty="0">
                <a:latin typeface="Avenir Next" panose="020B0503020202020204" pitchFamily="34" charset="0"/>
              </a:rPr>
              <a:t>Num and “importance” of features delivered</a:t>
            </a:r>
          </a:p>
          <a:p>
            <a:pPr>
              <a:spcBef>
                <a:spcPts val="1900"/>
              </a:spcBef>
            </a:pPr>
            <a:r>
              <a:rPr lang="en-US" sz="2644" dirty="0">
                <a:latin typeface="Avenir Next" panose="020B0503020202020204" pitchFamily="34" charset="0"/>
              </a:rPr>
              <a:t>Closed defects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EA91F-C7E8-3746-EAB3-1C980E798997}"/>
              </a:ext>
            </a:extLst>
          </p:cNvPr>
          <p:cNvSpPr txBox="1"/>
          <p:nvPr/>
        </p:nvSpPr>
        <p:spPr>
          <a:xfrm>
            <a:off x="6412368" y="4291748"/>
            <a:ext cx="5261377" cy="995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</a:pPr>
            <a:r>
              <a:rPr lang="en-US" sz="2644" dirty="0">
                <a:latin typeface="Avenir Next" panose="020B0503020202020204" pitchFamily="34" charset="0"/>
              </a:rPr>
              <a:t>Dev: Software engineers</a:t>
            </a:r>
          </a:p>
          <a:p>
            <a:pPr>
              <a:spcBef>
                <a:spcPts val="700"/>
              </a:spcBef>
            </a:pPr>
            <a:r>
              <a:rPr lang="en-US" sz="2644" dirty="0">
                <a:latin typeface="Avenir Next" panose="020B0503020202020204" pitchFamily="34" charset="0"/>
              </a:rPr>
              <a:t>QA: Quality assurance engineers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62933-5D9C-56F8-59AC-9DF0E54F0841}"/>
              </a:ext>
            </a:extLst>
          </p:cNvPr>
          <p:cNvSpPr txBox="1"/>
          <p:nvPr/>
        </p:nvSpPr>
        <p:spPr>
          <a:xfrm>
            <a:off x="6445279" y="5977026"/>
            <a:ext cx="7863050" cy="1410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Agile: Scrum, sprint, </a:t>
            </a:r>
          </a:p>
          <a:p>
            <a:pPr>
              <a:spcBef>
                <a:spcPts val="100"/>
              </a:spcBef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Pull request /review, code reviews, …</a:t>
            </a:r>
          </a:p>
          <a:p>
            <a:pPr>
              <a:spcBef>
                <a:spcPts val="100"/>
              </a:spcBef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Mature repo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mgmt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, merge processes, versioning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475F4-1FA3-18F7-D22D-A7EF64A502D8}"/>
              </a:ext>
            </a:extLst>
          </p:cNvPr>
          <p:cNvSpPr txBox="1"/>
          <p:nvPr/>
        </p:nvSpPr>
        <p:spPr>
          <a:xfrm>
            <a:off x="12122445" y="2779010"/>
            <a:ext cx="3527036" cy="1072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00"/>
              </a:spcBef>
            </a:pPr>
            <a:r>
              <a:rPr lang="en-US" sz="2644" b="1" dirty="0">
                <a:latin typeface="Avenir Next" panose="020B0503020202020204" pitchFamily="34" charset="0"/>
              </a:rPr>
              <a:t>Test cases</a:t>
            </a:r>
            <a:endParaRPr lang="en-US" sz="2644" dirty="0">
              <a:latin typeface="Avenir Next" panose="020B0503020202020204" pitchFamily="34" charset="0"/>
            </a:endParaRPr>
          </a:p>
          <a:p>
            <a:pPr>
              <a:spcBef>
                <a:spcPts val="1300"/>
              </a:spcBef>
            </a:pPr>
            <a:r>
              <a:rPr lang="en-US" sz="2644" dirty="0">
                <a:latin typeface="Avenir Next" panose="020B0503020202020204" pitchFamily="34" charset="0"/>
              </a:rPr>
              <a:t>Acceptance testing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F2D9DD-2032-8CC4-B668-BB7C246514B5}"/>
              </a:ext>
            </a:extLst>
          </p:cNvPr>
          <p:cNvSpPr/>
          <p:nvPr/>
        </p:nvSpPr>
        <p:spPr>
          <a:xfrm>
            <a:off x="17068799" y="2773680"/>
            <a:ext cx="6896915" cy="39319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644" dirty="0">
                <a:solidFill>
                  <a:schemeClr val="tx1"/>
                </a:solidFill>
                <a:latin typeface="Avenir Next" panose="020B0503020202020204" pitchFamily="34" charset="0"/>
              </a:rPr>
              <a:t>Everything is documented, </a:t>
            </a:r>
            <a:r>
              <a:rPr lang="en-US" sz="2644" b="1" dirty="0">
                <a:solidFill>
                  <a:schemeClr val="tx1"/>
                </a:solidFill>
                <a:latin typeface="Avenir Next" panose="020B0503020202020204" pitchFamily="34" charset="0"/>
              </a:rPr>
              <a:t>reviewed</a:t>
            </a:r>
            <a:r>
              <a:rPr lang="en-US" sz="2644" dirty="0">
                <a:solidFill>
                  <a:schemeClr val="tx1"/>
                </a:solidFill>
                <a:latin typeface="Avenir Next" panose="020B0503020202020204" pitchFamily="34" charset="0"/>
              </a:rPr>
              <a:t>, approved. </a:t>
            </a:r>
          </a:p>
          <a:p>
            <a:pPr>
              <a:spcBef>
                <a:spcPts val="600"/>
              </a:spcBef>
            </a:pPr>
            <a:endParaRPr lang="en-US" sz="2644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644" dirty="0">
                <a:solidFill>
                  <a:schemeClr val="tx1"/>
                </a:solidFill>
                <a:latin typeface="Avenir Next" panose="020B0503020202020204" pitchFamily="34" charset="0"/>
              </a:rPr>
              <a:t>Aims at </a:t>
            </a:r>
            <a:r>
              <a:rPr lang="en-US" sz="2644" b="1" dirty="0">
                <a:solidFill>
                  <a:schemeClr val="tx1"/>
                </a:solidFill>
                <a:latin typeface="Avenir Next" panose="020B0503020202020204" pitchFamily="34" charset="0"/>
              </a:rPr>
              <a:t>predictable</a:t>
            </a:r>
            <a:r>
              <a:rPr lang="en-US" sz="2644" dirty="0">
                <a:solidFill>
                  <a:schemeClr val="tx1"/>
                </a:solidFill>
                <a:latin typeface="Avenir Next" panose="020B0503020202020204" pitchFamily="34" charset="0"/>
              </a:rPr>
              <a:t>, agreed behavior. No surprises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A05DF2-3B0E-2780-DB33-5FFD87B4F1FA}"/>
              </a:ext>
            </a:extLst>
          </p:cNvPr>
          <p:cNvSpPr/>
          <p:nvPr/>
        </p:nvSpPr>
        <p:spPr>
          <a:xfrm>
            <a:off x="6509109" y="1196031"/>
            <a:ext cx="5920127" cy="113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59B60E-9A65-477D-DCC0-4616083D798B}"/>
              </a:ext>
            </a:extLst>
          </p:cNvPr>
          <p:cNvSpPr/>
          <p:nvPr/>
        </p:nvSpPr>
        <p:spPr>
          <a:xfrm>
            <a:off x="6484676" y="2493481"/>
            <a:ext cx="8993499" cy="1488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E34FA0-704B-6EE3-FD9D-E2A5F2691811}"/>
              </a:ext>
            </a:extLst>
          </p:cNvPr>
          <p:cNvSpPr/>
          <p:nvPr/>
        </p:nvSpPr>
        <p:spPr>
          <a:xfrm>
            <a:off x="6508739" y="4167684"/>
            <a:ext cx="6496854" cy="106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19CD21-9635-450B-42C8-A115E87CCF56}"/>
              </a:ext>
            </a:extLst>
          </p:cNvPr>
          <p:cNvSpPr/>
          <p:nvPr/>
        </p:nvSpPr>
        <p:spPr>
          <a:xfrm>
            <a:off x="6508739" y="5613085"/>
            <a:ext cx="8993499" cy="191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 dirty="0"/>
          </a:p>
        </p:txBody>
      </p:sp>
    </p:spTree>
    <p:extLst>
      <p:ext uri="{BB962C8B-B14F-4D97-AF65-F5344CB8AC3E}">
        <p14:creationId xmlns:p14="http://schemas.microsoft.com/office/powerpoint/2010/main" val="185860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676BC-FB00-A0B5-4170-F14410B12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DB15F2-2F36-8FEA-0D2B-E492854D3D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709858"/>
              </p:ext>
            </p:extLst>
          </p:nvPr>
        </p:nvGraphicFramePr>
        <p:xfrm>
          <a:off x="665818" y="456020"/>
          <a:ext cx="15371404" cy="815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5291">
                  <a:extLst>
                    <a:ext uri="{9D8B030D-6E8A-4147-A177-3AD203B41FA5}">
                      <a16:colId xmlns:a16="http://schemas.microsoft.com/office/drawing/2014/main" val="4227403937"/>
                    </a:ext>
                  </a:extLst>
                </a:gridCol>
                <a:gridCol w="9786113">
                  <a:extLst>
                    <a:ext uri="{9D8B030D-6E8A-4147-A177-3AD203B41FA5}">
                      <a16:colId xmlns:a16="http://schemas.microsoft.com/office/drawing/2014/main" val="1905143781"/>
                    </a:ext>
                  </a:extLst>
                </a:gridCol>
              </a:tblGrid>
              <a:tr h="665320"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rgbClr val="00549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2.0 (“traditional” ML models)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56096"/>
                  </a:ext>
                </a:extLst>
              </a:tr>
              <a:tr h="122886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 constitutes progress? </a:t>
                      </a:r>
                    </a:p>
                    <a:p>
                      <a:pPr algn="ctr"/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What’s an Iteration (sprint)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541224"/>
                  </a:ext>
                </a:extLst>
              </a:tr>
              <a:tr h="12813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How 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we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define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quality?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409936"/>
                  </a:ext>
                </a:extLst>
              </a:tr>
              <a:tr h="1449789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Who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(which personas / profile)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achieves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measures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progress?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508331"/>
                  </a:ext>
                </a:extLst>
              </a:tr>
              <a:tr h="35304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Which </a:t>
                      </a:r>
                      <a:r>
                        <a:rPr lang="en-US" sz="2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engineering processes and practices </a:t>
                      </a:r>
                      <a:r>
                        <a:rPr lang="en-US" sz="26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teams follow? 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65604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4B7361E-5CBF-10DB-8509-E876427D9809}"/>
              </a:ext>
            </a:extLst>
          </p:cNvPr>
          <p:cNvSpPr/>
          <p:nvPr/>
        </p:nvSpPr>
        <p:spPr>
          <a:xfrm>
            <a:off x="16520159" y="2307358"/>
            <a:ext cx="7575781" cy="45811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 varies. Good practices still emerging </a:t>
            </a:r>
          </a:p>
          <a:p>
            <a:pPr>
              <a:spcBef>
                <a:spcPts val="600"/>
              </a:spcBef>
            </a:pPr>
            <a:endParaRPr lang="en-US" sz="3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Behavior not always predictable (test cases??)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F7CCE-73FD-BF43-F4FC-CBE890F17DE4}"/>
              </a:ext>
            </a:extLst>
          </p:cNvPr>
          <p:cNvSpPr txBox="1"/>
          <p:nvPr/>
        </p:nvSpPr>
        <p:spPr>
          <a:xfrm>
            <a:off x="6351000" y="1311443"/>
            <a:ext cx="6674427" cy="995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Improve model “quality” and latency</a:t>
            </a:r>
          </a:p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(feature at the core is “</a:t>
            </a:r>
            <a:r>
              <a:rPr lang="en-US" sz="2644" i="1" dirty="0">
                <a:latin typeface="Segoe UI" panose="020B0502040204020203" pitchFamily="34" charset="0"/>
                <a:cs typeface="Segoe UI" panose="020B0502040204020203" pitchFamily="34" charset="0"/>
              </a:rPr>
              <a:t>predict</a:t>
            </a: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”)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663AA-6DBA-A634-7A92-46619A2AFDD1}"/>
              </a:ext>
            </a:extLst>
          </p:cNvPr>
          <p:cNvSpPr txBox="1"/>
          <p:nvPr/>
        </p:nvSpPr>
        <p:spPr>
          <a:xfrm>
            <a:off x="6351001" y="3872407"/>
            <a:ext cx="9461879" cy="98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Dev: Data scientists / ML engineers</a:t>
            </a:r>
          </a:p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Eval: Data scientists / ML engineers + PM / Process Owners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427398-D376-E94B-A0EE-4DCB91BCE1AC}"/>
              </a:ext>
            </a:extLst>
          </p:cNvPr>
          <p:cNvSpPr txBox="1"/>
          <p:nvPr/>
        </p:nvSpPr>
        <p:spPr>
          <a:xfrm>
            <a:off x="6351001" y="5109628"/>
            <a:ext cx="9218122" cy="2982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Agile: Scrum, sprint, (</a:t>
            </a:r>
            <a:r>
              <a:rPr lang="en-US" sz="2644" dirty="0" err="1">
                <a:latin typeface="Segoe UI" panose="020B0502040204020203" pitchFamily="34" charset="0"/>
                <a:cs typeface="Segoe UI" panose="020B0502040204020203" pitchFamily="34" charset="0"/>
              </a:rPr>
              <a:t>eg</a:t>
            </a: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 for model arch changes)</a:t>
            </a:r>
          </a:p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</a:p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Ad hoc / platform or problem specific update cycle</a:t>
            </a:r>
          </a:p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Brittle versioning / code / model </a:t>
            </a:r>
            <a:r>
              <a:rPr lang="en-US" sz="2644" dirty="0" err="1">
                <a:latin typeface="Segoe UI" panose="020B0502040204020203" pitchFamily="34" charset="0"/>
                <a:cs typeface="Segoe UI" panose="020B0502040204020203" pitchFamily="34" charset="0"/>
              </a:rPr>
              <a:t>mgmt</a:t>
            </a: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 process</a:t>
            </a:r>
          </a:p>
          <a:p>
            <a:pPr>
              <a:spcBef>
                <a:spcPts val="600"/>
              </a:spcBef>
            </a:pPr>
            <a:endParaRPr lang="en-US" sz="2644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F4F22-BA06-F2DC-18FD-250E28682DD4}"/>
              </a:ext>
            </a:extLst>
          </p:cNvPr>
          <p:cNvSpPr txBox="1"/>
          <p:nvPr/>
        </p:nvSpPr>
        <p:spPr>
          <a:xfrm>
            <a:off x="6351001" y="2564612"/>
            <a:ext cx="7383753" cy="995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Scorecards – but </a:t>
            </a:r>
            <a:r>
              <a:rPr lang="en-US" sz="2644" b="1" dirty="0">
                <a:latin typeface="Segoe UI" panose="020B0502040204020203" pitchFamily="34" charset="0"/>
                <a:cs typeface="Segoe UI" panose="020B0502040204020203" pitchFamily="34" charset="0"/>
              </a:rPr>
              <a:t>defining </a:t>
            </a:r>
            <a:r>
              <a:rPr lang="en-US" sz="2644" dirty="0">
                <a:latin typeface="Segoe UI" panose="020B0502040204020203" pitchFamily="34" charset="0"/>
                <a:cs typeface="Segoe UI" panose="020B0502040204020203" pitchFamily="34" charset="0"/>
              </a:rPr>
              <a:t>absolute or </a:t>
            </a:r>
            <a:r>
              <a:rPr lang="en-US" sz="2644" b="1" dirty="0">
                <a:latin typeface="Segoe UI" panose="020B0502040204020203" pitchFamily="34" charset="0"/>
                <a:cs typeface="Segoe UI" panose="020B0502040204020203" pitchFamily="34" charset="0"/>
              </a:rPr>
              <a:t>relative</a:t>
            </a:r>
          </a:p>
          <a:p>
            <a:pPr>
              <a:spcBef>
                <a:spcPts val="600"/>
              </a:spcBef>
            </a:pPr>
            <a:r>
              <a:rPr lang="en-US" sz="2644" b="1" dirty="0">
                <a:latin typeface="Segoe UI" panose="020B0502040204020203" pitchFamily="34" charset="0"/>
                <a:cs typeface="Segoe UI" panose="020B0502040204020203" pitchFamily="34" charset="0"/>
              </a:rPr>
              <a:t>quality is hard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9A7675-5E9E-04ED-3507-D8EAF1BB3FB6}"/>
              </a:ext>
            </a:extLst>
          </p:cNvPr>
          <p:cNvSpPr/>
          <p:nvPr/>
        </p:nvSpPr>
        <p:spPr>
          <a:xfrm>
            <a:off x="6439787" y="1173153"/>
            <a:ext cx="5920127" cy="106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3967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6E6A9-AE63-95DF-D0F1-D33B6CC6933E}"/>
              </a:ext>
            </a:extLst>
          </p:cNvPr>
          <p:cNvSpPr/>
          <p:nvPr/>
        </p:nvSpPr>
        <p:spPr>
          <a:xfrm>
            <a:off x="6448150" y="2481372"/>
            <a:ext cx="7230474" cy="1019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3967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897220-44D8-36E5-F82F-994A08768594}"/>
              </a:ext>
            </a:extLst>
          </p:cNvPr>
          <p:cNvSpPr/>
          <p:nvPr/>
        </p:nvSpPr>
        <p:spPr>
          <a:xfrm>
            <a:off x="6439786" y="3834875"/>
            <a:ext cx="9129336" cy="106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3967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BDDE55-486A-5664-41D2-41FB3DBD3C25}"/>
              </a:ext>
            </a:extLst>
          </p:cNvPr>
          <p:cNvSpPr/>
          <p:nvPr/>
        </p:nvSpPr>
        <p:spPr>
          <a:xfrm>
            <a:off x="6351000" y="5124454"/>
            <a:ext cx="8993499" cy="251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396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0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5AC03-49A9-1DFB-CC6F-3B1875E4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Let’s start simple: evaluating classifiers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826ACFA-65EC-0D50-36B4-883137E96612}"/>
              </a:ext>
            </a:extLst>
          </p:cNvPr>
          <p:cNvGraphicFramePr>
            <a:graphicFrameLocks noGrp="1"/>
          </p:cNvGraphicFramePr>
          <p:nvPr>
            <p:ph idx="14"/>
          </p:nvPr>
        </p:nvGraphicFramePr>
        <p:xfrm>
          <a:off x="9792810" y="1851343"/>
          <a:ext cx="10008166" cy="279215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35627">
                  <a:extLst>
                    <a:ext uri="{9D8B030D-6E8A-4147-A177-3AD203B41FA5}">
                      <a16:colId xmlns:a16="http://schemas.microsoft.com/office/drawing/2014/main" val="2249577626"/>
                    </a:ext>
                  </a:extLst>
                </a:gridCol>
                <a:gridCol w="1836302">
                  <a:extLst>
                    <a:ext uri="{9D8B030D-6E8A-4147-A177-3AD203B41FA5}">
                      <a16:colId xmlns:a16="http://schemas.microsoft.com/office/drawing/2014/main" val="3310661463"/>
                    </a:ext>
                  </a:extLst>
                </a:gridCol>
                <a:gridCol w="2104924">
                  <a:extLst>
                    <a:ext uri="{9D8B030D-6E8A-4147-A177-3AD203B41FA5}">
                      <a16:colId xmlns:a16="http://schemas.microsoft.com/office/drawing/2014/main" val="2143998611"/>
                    </a:ext>
                  </a:extLst>
                </a:gridCol>
                <a:gridCol w="1555813">
                  <a:extLst>
                    <a:ext uri="{9D8B030D-6E8A-4147-A177-3AD203B41FA5}">
                      <a16:colId xmlns:a16="http://schemas.microsoft.com/office/drawing/2014/main" val="3024591029"/>
                    </a:ext>
                  </a:extLst>
                </a:gridCol>
                <a:gridCol w="1975500">
                  <a:extLst>
                    <a:ext uri="{9D8B030D-6E8A-4147-A177-3AD203B41FA5}">
                      <a16:colId xmlns:a16="http://schemas.microsoft.com/office/drawing/2014/main" val="3992544857"/>
                    </a:ext>
                  </a:extLst>
                </a:gridCol>
              </a:tblGrid>
              <a:tr h="1088136">
                <a:tc>
                  <a:txBody>
                    <a:bodyPr/>
                    <a:lstStyle/>
                    <a:p>
                      <a:pPr algn="r"/>
                      <a:r>
                        <a:rPr lang="en-US" sz="1900" b="1" i="0" dirty="0">
                          <a:latin typeface="Avenir Next" panose="020B0503020202020204" pitchFamily="34" charset="0"/>
                        </a:rPr>
                        <a:t>Predicted</a:t>
                      </a:r>
                    </a:p>
                    <a:p>
                      <a:pPr algn="r"/>
                      <a:endParaRPr lang="en-US" sz="1900" i="1" dirty="0">
                        <a:latin typeface="Avenir Next" panose="020B0503020202020204" pitchFamily="34" charset="0"/>
                      </a:endParaRPr>
                    </a:p>
                    <a:p>
                      <a:pPr algn="l"/>
                      <a:r>
                        <a:rPr lang="en-US" sz="1900" b="1" i="0" dirty="0">
                          <a:latin typeface="Avenir Next" panose="020B0503020202020204" pitchFamily="34" charset="0"/>
                        </a:rPr>
                        <a:t>Actual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Distribution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Request time off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HR policy inquiry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>
                          <a:highlight>
                            <a:srgbClr val="FFFF00"/>
                          </a:highlight>
                        </a:rPr>
                        <a:t>HR complaint</a:t>
                      </a:r>
                    </a:p>
                    <a:p>
                      <a:endParaRPr lang="en-US" sz="2100" dirty="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354873"/>
                  </a:ext>
                </a:extLst>
              </a:tr>
              <a:tr h="630354">
                <a:tc>
                  <a:txBody>
                    <a:bodyPr/>
                    <a:lstStyle/>
                    <a:p>
                      <a:r>
                        <a:rPr lang="en-US" sz="2100" b="1" dirty="0"/>
                        <a:t>Request time off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70%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80%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628292"/>
                  </a:ext>
                </a:extLst>
              </a:tr>
              <a:tr h="630354">
                <a:tc>
                  <a:txBody>
                    <a:bodyPr/>
                    <a:lstStyle/>
                    <a:p>
                      <a:r>
                        <a:rPr lang="en-US" sz="2100" b="1"/>
                        <a:t>HR policy inquiry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20%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80%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523721"/>
                  </a:ext>
                </a:extLst>
              </a:tr>
              <a:tr h="443315">
                <a:tc>
                  <a:txBody>
                    <a:bodyPr/>
                    <a:lstStyle/>
                    <a:p>
                      <a:r>
                        <a:rPr lang="en-US" sz="2100" b="1" dirty="0">
                          <a:highlight>
                            <a:srgbClr val="FFFF00"/>
                          </a:highlight>
                        </a:rPr>
                        <a:t>HR complaint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3%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17%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highlight>
                            <a:srgbClr val="FFFF00"/>
                          </a:highlight>
                        </a:rPr>
                        <a:t>80%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280054"/>
                  </a:ext>
                </a:extLst>
              </a:tr>
            </a:tbl>
          </a:graphicData>
        </a:graphic>
      </p:graphicFrame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54D6B199-0F27-A68B-0FB8-6C4CEC0E4639}"/>
              </a:ext>
            </a:extLst>
          </p:cNvPr>
          <p:cNvGraphicFramePr>
            <a:graphicFrameLocks/>
          </p:cNvGraphicFramePr>
          <p:nvPr/>
        </p:nvGraphicFramePr>
        <p:xfrm>
          <a:off x="9792810" y="5379887"/>
          <a:ext cx="10008167" cy="279215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35626">
                  <a:extLst>
                    <a:ext uri="{9D8B030D-6E8A-4147-A177-3AD203B41FA5}">
                      <a16:colId xmlns:a16="http://schemas.microsoft.com/office/drawing/2014/main" val="2249577626"/>
                    </a:ext>
                  </a:extLst>
                </a:gridCol>
                <a:gridCol w="1836302">
                  <a:extLst>
                    <a:ext uri="{9D8B030D-6E8A-4147-A177-3AD203B41FA5}">
                      <a16:colId xmlns:a16="http://schemas.microsoft.com/office/drawing/2014/main" val="3310661463"/>
                    </a:ext>
                  </a:extLst>
                </a:gridCol>
                <a:gridCol w="2104924">
                  <a:extLst>
                    <a:ext uri="{9D8B030D-6E8A-4147-A177-3AD203B41FA5}">
                      <a16:colId xmlns:a16="http://schemas.microsoft.com/office/drawing/2014/main" val="2143998611"/>
                    </a:ext>
                  </a:extLst>
                </a:gridCol>
                <a:gridCol w="1555813">
                  <a:extLst>
                    <a:ext uri="{9D8B030D-6E8A-4147-A177-3AD203B41FA5}">
                      <a16:colId xmlns:a16="http://schemas.microsoft.com/office/drawing/2014/main" val="3024591029"/>
                    </a:ext>
                  </a:extLst>
                </a:gridCol>
                <a:gridCol w="1975502">
                  <a:extLst>
                    <a:ext uri="{9D8B030D-6E8A-4147-A177-3AD203B41FA5}">
                      <a16:colId xmlns:a16="http://schemas.microsoft.com/office/drawing/2014/main" val="3992544857"/>
                    </a:ext>
                  </a:extLst>
                </a:gridCol>
              </a:tblGrid>
              <a:tr h="1088136">
                <a:tc>
                  <a:txBody>
                    <a:bodyPr/>
                    <a:lstStyle/>
                    <a:p>
                      <a:pPr algn="r"/>
                      <a:r>
                        <a:rPr lang="en-US" sz="1900" i="0" dirty="0">
                          <a:latin typeface="Avenir Next" panose="020B0503020202020204" pitchFamily="34" charset="0"/>
                        </a:rPr>
                        <a:t>Predicted</a:t>
                      </a:r>
                    </a:p>
                    <a:p>
                      <a:pPr algn="r"/>
                      <a:endParaRPr lang="en-US" sz="1900" i="0" dirty="0">
                        <a:latin typeface="Avenir Next" panose="020B0503020202020204" pitchFamily="34" charset="0"/>
                      </a:endParaRPr>
                    </a:p>
                    <a:p>
                      <a:pPr algn="l"/>
                      <a:r>
                        <a:rPr lang="en-US" sz="1900" i="0" dirty="0">
                          <a:latin typeface="Avenir Next" panose="020B0503020202020204" pitchFamily="34" charset="0"/>
                        </a:rPr>
                        <a:t>Actual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Distribution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Request time off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HR policy inquiry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>
                          <a:highlight>
                            <a:srgbClr val="FFFF00"/>
                          </a:highlight>
                        </a:rPr>
                        <a:t>HR complaint</a:t>
                      </a:r>
                    </a:p>
                    <a:p>
                      <a:endParaRPr lang="en-US" sz="2100" dirty="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354873"/>
                  </a:ext>
                </a:extLst>
              </a:tr>
              <a:tr h="630354">
                <a:tc>
                  <a:txBody>
                    <a:bodyPr/>
                    <a:lstStyle/>
                    <a:p>
                      <a:r>
                        <a:rPr lang="en-US" sz="2100" b="1"/>
                        <a:t>Request time off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70%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70%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628292"/>
                  </a:ext>
                </a:extLst>
              </a:tr>
              <a:tr h="630354">
                <a:tc>
                  <a:txBody>
                    <a:bodyPr/>
                    <a:lstStyle/>
                    <a:p>
                      <a:r>
                        <a:rPr lang="en-US" sz="2100" b="1"/>
                        <a:t>HR policy inquiry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20%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80%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523721"/>
                  </a:ext>
                </a:extLst>
              </a:tr>
              <a:tr h="443315">
                <a:tc>
                  <a:txBody>
                    <a:bodyPr/>
                    <a:lstStyle/>
                    <a:p>
                      <a:r>
                        <a:rPr lang="en-US" sz="2100" b="1" dirty="0">
                          <a:highlight>
                            <a:srgbClr val="FFFF00"/>
                          </a:highlight>
                        </a:rPr>
                        <a:t>HR complaint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4%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highlight>
                            <a:srgbClr val="FFFF00"/>
                          </a:highlight>
                        </a:rPr>
                        <a:t>95%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280054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6687255B-3FCA-D817-E26E-3F4DD1F1B366}"/>
              </a:ext>
            </a:extLst>
          </p:cNvPr>
          <p:cNvGrpSpPr/>
          <p:nvPr/>
        </p:nvGrpSpPr>
        <p:grpSpPr>
          <a:xfrm>
            <a:off x="4496109" y="3042489"/>
            <a:ext cx="3604047" cy="4712794"/>
            <a:chOff x="275578" y="2301042"/>
            <a:chExt cx="2725750" cy="356429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1539E6-CBF6-3D39-73A0-A31CF86EB93F}"/>
                </a:ext>
              </a:extLst>
            </p:cNvPr>
            <p:cNvSpPr txBox="1"/>
            <p:nvPr/>
          </p:nvSpPr>
          <p:spPr>
            <a:xfrm>
              <a:off x="275579" y="2301042"/>
              <a:ext cx="2522549" cy="116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173" b="1" dirty="0">
                  <a:latin typeface="Segoe UI" panose="020B0502040204020203" pitchFamily="34" charset="0"/>
                  <a:cs typeface="Segoe UI" panose="020B0502040204020203" pitchFamily="34" charset="0"/>
                </a:rPr>
                <a:t>Model 1</a:t>
              </a:r>
            </a:p>
            <a:p>
              <a:pPr algn="l"/>
              <a:r>
                <a:rPr lang="en-US" sz="3173" b="1" dirty="0">
                  <a:latin typeface="Segoe UI" panose="020B0502040204020203" pitchFamily="34" charset="0"/>
                  <a:cs typeface="Segoe UI" panose="020B0502040204020203" pitchFamily="34" charset="0"/>
                </a:rPr>
                <a:t>Accuracy: </a:t>
              </a:r>
              <a:r>
                <a:rPr lang="en-US" sz="3173" b="1" dirty="0">
                  <a:highlight>
                    <a:srgbClr val="FFFF00"/>
                  </a:highlight>
                  <a:latin typeface="Segoe UI" panose="020B0502040204020203" pitchFamily="34" charset="0"/>
                  <a:cs typeface="Segoe UI" panose="020B0502040204020203" pitchFamily="34" charset="0"/>
                </a:rPr>
                <a:t>80%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65EAAC-007E-0402-2A60-4FA8B342CB34}"/>
                </a:ext>
              </a:extLst>
            </p:cNvPr>
            <p:cNvSpPr txBox="1"/>
            <p:nvPr/>
          </p:nvSpPr>
          <p:spPr>
            <a:xfrm>
              <a:off x="275578" y="5056942"/>
              <a:ext cx="2725750" cy="80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173" b="1" dirty="0">
                  <a:latin typeface="Segoe UI" panose="020B0502040204020203" pitchFamily="34" charset="0"/>
                  <a:cs typeface="Segoe UI" panose="020B0502040204020203" pitchFamily="34" charset="0"/>
                </a:rPr>
                <a:t>Model 2 Accuracy: </a:t>
              </a:r>
              <a:r>
                <a:rPr lang="en-US" sz="3173" b="1" dirty="0">
                  <a:highlight>
                    <a:srgbClr val="FFFF00"/>
                  </a:highlight>
                  <a:latin typeface="Segoe UI" panose="020B0502040204020203" pitchFamily="34" charset="0"/>
                  <a:cs typeface="Segoe UI" panose="020B0502040204020203" pitchFamily="34" charset="0"/>
                </a:rPr>
                <a:t>74.5%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0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3EC91AA-233F-4BA2-5A61-641F687C7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FE5D102F-CFFD-3571-56AF-6BADDC06F93F}"/>
              </a:ext>
            </a:extLst>
          </p:cNvPr>
          <p:cNvGraphicFramePr>
            <a:graphicFrameLocks/>
          </p:cNvGraphicFramePr>
          <p:nvPr/>
        </p:nvGraphicFramePr>
        <p:xfrm>
          <a:off x="8818863" y="1992933"/>
          <a:ext cx="11072372" cy="306290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42805">
                  <a:extLst>
                    <a:ext uri="{9D8B030D-6E8A-4147-A177-3AD203B41FA5}">
                      <a16:colId xmlns:a16="http://schemas.microsoft.com/office/drawing/2014/main" val="2249577626"/>
                    </a:ext>
                  </a:extLst>
                </a:gridCol>
                <a:gridCol w="1862874">
                  <a:extLst>
                    <a:ext uri="{9D8B030D-6E8A-4147-A177-3AD203B41FA5}">
                      <a16:colId xmlns:a16="http://schemas.microsoft.com/office/drawing/2014/main" val="3310661463"/>
                    </a:ext>
                  </a:extLst>
                </a:gridCol>
                <a:gridCol w="1778641">
                  <a:extLst>
                    <a:ext uri="{9D8B030D-6E8A-4147-A177-3AD203B41FA5}">
                      <a16:colId xmlns:a16="http://schemas.microsoft.com/office/drawing/2014/main" val="2143998611"/>
                    </a:ext>
                  </a:extLst>
                </a:gridCol>
                <a:gridCol w="1672934">
                  <a:extLst>
                    <a:ext uri="{9D8B030D-6E8A-4147-A177-3AD203B41FA5}">
                      <a16:colId xmlns:a16="http://schemas.microsoft.com/office/drawing/2014/main" val="3024591029"/>
                    </a:ext>
                  </a:extLst>
                </a:gridCol>
                <a:gridCol w="1947471">
                  <a:extLst>
                    <a:ext uri="{9D8B030D-6E8A-4147-A177-3AD203B41FA5}">
                      <a16:colId xmlns:a16="http://schemas.microsoft.com/office/drawing/2014/main" val="3992544857"/>
                    </a:ext>
                  </a:extLst>
                </a:gridCol>
                <a:gridCol w="1467647">
                  <a:extLst>
                    <a:ext uri="{9D8B030D-6E8A-4147-A177-3AD203B41FA5}">
                      <a16:colId xmlns:a16="http://schemas.microsoft.com/office/drawing/2014/main" val="391269032"/>
                    </a:ext>
                  </a:extLst>
                </a:gridCol>
              </a:tblGrid>
              <a:tr h="1088136">
                <a:tc>
                  <a:txBody>
                    <a:bodyPr/>
                    <a:lstStyle/>
                    <a:p>
                      <a:pPr algn="r"/>
                      <a:r>
                        <a:rPr lang="en-US" sz="1900" i="1"/>
                        <a:t>Predicted</a:t>
                      </a:r>
                    </a:p>
                    <a:p>
                      <a:pPr algn="r"/>
                      <a:endParaRPr lang="en-US" sz="1900" i="1"/>
                    </a:p>
                    <a:p>
                      <a:pPr algn="l"/>
                      <a:r>
                        <a:rPr lang="en-US" sz="1900" i="1"/>
                        <a:t>Actual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Distribution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Request time off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HR policy inquiry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HR complaint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Don’t know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354873"/>
                  </a:ext>
                </a:extLst>
              </a:tr>
              <a:tr h="765725">
                <a:tc>
                  <a:txBody>
                    <a:bodyPr/>
                    <a:lstStyle/>
                    <a:p>
                      <a:r>
                        <a:rPr lang="en-US" sz="2100" b="1"/>
                        <a:t>Request time off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70%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80%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628292"/>
                  </a:ext>
                </a:extLst>
              </a:tr>
              <a:tr h="765725">
                <a:tc>
                  <a:txBody>
                    <a:bodyPr/>
                    <a:lstStyle/>
                    <a:p>
                      <a:r>
                        <a:rPr lang="en-US" sz="2100" b="1"/>
                        <a:t>HR policy inquiry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20%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80%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523721"/>
                  </a:ext>
                </a:extLst>
              </a:tr>
              <a:tr h="443315">
                <a:tc>
                  <a:txBody>
                    <a:bodyPr/>
                    <a:lstStyle/>
                    <a:p>
                      <a:r>
                        <a:rPr lang="en-US" sz="2100" b="1"/>
                        <a:t>HR complaint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3%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17%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80%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/>
                        <a:t>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280054"/>
                  </a:ext>
                </a:extLst>
              </a:tr>
            </a:tbl>
          </a:graphicData>
        </a:graphic>
      </p:graphicFrame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01E90342-AF23-D4FC-71DE-3CD772BE1EFE}"/>
              </a:ext>
            </a:extLst>
          </p:cNvPr>
          <p:cNvGraphicFramePr>
            <a:graphicFrameLocks/>
          </p:cNvGraphicFramePr>
          <p:nvPr/>
        </p:nvGraphicFramePr>
        <p:xfrm>
          <a:off x="8818862" y="5598186"/>
          <a:ext cx="11072370" cy="306290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42803">
                  <a:extLst>
                    <a:ext uri="{9D8B030D-6E8A-4147-A177-3AD203B41FA5}">
                      <a16:colId xmlns:a16="http://schemas.microsoft.com/office/drawing/2014/main" val="2249577626"/>
                    </a:ext>
                  </a:extLst>
                </a:gridCol>
                <a:gridCol w="1926510">
                  <a:extLst>
                    <a:ext uri="{9D8B030D-6E8A-4147-A177-3AD203B41FA5}">
                      <a16:colId xmlns:a16="http://schemas.microsoft.com/office/drawing/2014/main" val="3310661463"/>
                    </a:ext>
                  </a:extLst>
                </a:gridCol>
                <a:gridCol w="1715006">
                  <a:extLst>
                    <a:ext uri="{9D8B030D-6E8A-4147-A177-3AD203B41FA5}">
                      <a16:colId xmlns:a16="http://schemas.microsoft.com/office/drawing/2014/main" val="2143998611"/>
                    </a:ext>
                  </a:extLst>
                </a:gridCol>
                <a:gridCol w="1672938">
                  <a:extLst>
                    <a:ext uri="{9D8B030D-6E8A-4147-A177-3AD203B41FA5}">
                      <a16:colId xmlns:a16="http://schemas.microsoft.com/office/drawing/2014/main" val="3024591029"/>
                    </a:ext>
                  </a:extLst>
                </a:gridCol>
                <a:gridCol w="1981482">
                  <a:extLst>
                    <a:ext uri="{9D8B030D-6E8A-4147-A177-3AD203B41FA5}">
                      <a16:colId xmlns:a16="http://schemas.microsoft.com/office/drawing/2014/main" val="3992544857"/>
                    </a:ext>
                  </a:extLst>
                </a:gridCol>
                <a:gridCol w="1433631">
                  <a:extLst>
                    <a:ext uri="{9D8B030D-6E8A-4147-A177-3AD203B41FA5}">
                      <a16:colId xmlns:a16="http://schemas.microsoft.com/office/drawing/2014/main" val="1340860362"/>
                    </a:ext>
                  </a:extLst>
                </a:gridCol>
              </a:tblGrid>
              <a:tr h="1088136">
                <a:tc>
                  <a:txBody>
                    <a:bodyPr/>
                    <a:lstStyle/>
                    <a:p>
                      <a:pPr algn="r"/>
                      <a:r>
                        <a:rPr lang="en-US" sz="1900" i="1"/>
                        <a:t>Predicted</a:t>
                      </a:r>
                    </a:p>
                    <a:p>
                      <a:pPr algn="r"/>
                      <a:endParaRPr lang="en-US" sz="1900" i="1"/>
                    </a:p>
                    <a:p>
                      <a:pPr algn="l"/>
                      <a:r>
                        <a:rPr lang="en-US" sz="1900" i="1"/>
                        <a:t>Actual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Distribution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Request time off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HR policy inquiry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HR complaint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/>
                        <a:t>Don’t know</a:t>
                      </a:r>
                    </a:p>
                    <a:p>
                      <a:endParaRPr lang="en-US" sz="2100"/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354873"/>
                  </a:ext>
                </a:extLst>
              </a:tr>
              <a:tr h="765725">
                <a:tc>
                  <a:txBody>
                    <a:bodyPr/>
                    <a:lstStyle/>
                    <a:p>
                      <a:r>
                        <a:rPr lang="en-US" sz="2100" b="1"/>
                        <a:t>Request time off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70%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70%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-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-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30%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628292"/>
                  </a:ext>
                </a:extLst>
              </a:tr>
              <a:tr h="765725">
                <a:tc>
                  <a:txBody>
                    <a:bodyPr/>
                    <a:lstStyle/>
                    <a:p>
                      <a:r>
                        <a:rPr lang="en-US" sz="2100" b="1"/>
                        <a:t>HR policy inquiry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20%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-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80%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-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20%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523721"/>
                  </a:ext>
                </a:extLst>
              </a:tr>
              <a:tr h="443315">
                <a:tc>
                  <a:txBody>
                    <a:bodyPr/>
                    <a:lstStyle/>
                    <a:p>
                      <a:r>
                        <a:rPr lang="en-US" sz="2100" b="1"/>
                        <a:t>HR complaint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10%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-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-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95%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/>
                        <a:t>5%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280054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416B64A-FF3C-C45F-88BD-4FA78BE644DA}"/>
              </a:ext>
            </a:extLst>
          </p:cNvPr>
          <p:cNvGrpSpPr/>
          <p:nvPr/>
        </p:nvGrpSpPr>
        <p:grpSpPr>
          <a:xfrm>
            <a:off x="3128211" y="3042489"/>
            <a:ext cx="5724234" cy="7049972"/>
            <a:chOff x="196838" y="2301042"/>
            <a:chExt cx="3373448" cy="53319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1CCF7F-5965-2C09-B521-CD4FBE90B8F7}"/>
                </a:ext>
              </a:extLst>
            </p:cNvPr>
            <p:cNvSpPr txBox="1"/>
            <p:nvPr/>
          </p:nvSpPr>
          <p:spPr>
            <a:xfrm>
              <a:off x="196838" y="2301042"/>
              <a:ext cx="3030548" cy="169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700"/>
                </a:spcBef>
              </a:pPr>
              <a:r>
                <a:rPr lang="en-US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Model 1</a:t>
              </a:r>
            </a:p>
            <a:p>
              <a:pPr algn="l">
                <a:spcBef>
                  <a:spcPts val="700"/>
                </a:spcBef>
              </a:pPr>
              <a:r>
                <a:rPr lang="en-US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Accuracy: 80%</a:t>
              </a:r>
            </a:p>
            <a:p>
              <a:pPr algn="l">
                <a:spcBef>
                  <a:spcPts val="700"/>
                </a:spcBef>
              </a:pPr>
              <a:r>
                <a:rPr lang="en-US" sz="3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When predicted: 80%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B5A60C-FD35-4A53-C290-38DBDDCB8B8C}"/>
                </a:ext>
              </a:extLst>
            </p:cNvPr>
            <p:cNvSpPr txBox="1"/>
            <p:nvPr/>
          </p:nvSpPr>
          <p:spPr>
            <a:xfrm>
              <a:off x="204788" y="5056941"/>
              <a:ext cx="3365498" cy="2576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700"/>
                </a:spcBef>
              </a:pPr>
              <a:r>
                <a:rPr lang="en-US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Model 2 </a:t>
              </a:r>
            </a:p>
            <a:p>
              <a:pPr algn="l">
                <a:spcBef>
                  <a:spcPts val="700"/>
                </a:spcBef>
              </a:pPr>
              <a:r>
                <a:rPr lang="en-US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Accuracy: 74.5%</a:t>
              </a:r>
            </a:p>
            <a:p>
              <a:pPr>
                <a:spcBef>
                  <a:spcPts val="700"/>
                </a:spcBef>
              </a:pPr>
              <a:r>
                <a:rPr lang="en-US" sz="32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When predicted: 100%</a:t>
              </a:r>
            </a:p>
            <a:p>
              <a:pPr algn="l">
                <a:spcBef>
                  <a:spcPts val="700"/>
                </a:spcBef>
              </a:pPr>
              <a:endParaRPr lang="en-US" sz="32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l">
                <a:spcBef>
                  <a:spcPts val="700"/>
                </a:spcBef>
              </a:pPr>
              <a:endParaRPr lang="en-US" sz="32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" name="Title 3">
            <a:extLst>
              <a:ext uri="{FF2B5EF4-FFF2-40B4-BE49-F238E27FC236}">
                <a16:creationId xmlns:a16="http://schemas.microsoft.com/office/drawing/2014/main" id="{997C25A1-FC83-6E92-096F-050B5FC01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39" y="520636"/>
            <a:ext cx="22383250" cy="94028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Let’s start simple: evaluating classifiers</a:t>
            </a:r>
          </a:p>
        </p:txBody>
      </p:sp>
    </p:spTree>
    <p:extLst>
      <p:ext uri="{BB962C8B-B14F-4D97-AF65-F5344CB8AC3E}">
        <p14:creationId xmlns:p14="http://schemas.microsoft.com/office/powerpoint/2010/main" val="11787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A2DE3-94C6-D67A-C1C6-E06BE622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Eval in “classical” ML and search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C7355-6A82-47F2-F4C2-989472C18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544" y="3980586"/>
            <a:ext cx="19751040" cy="3566126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Search</a:t>
            </a: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: still today people debate between precision, recall, one-shot result, link position,…</a:t>
            </a:r>
          </a:p>
          <a:p>
            <a:pPr algn="l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Clustering</a:t>
            </a: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: the only real unsupervised task, can only be assessed by humans </a:t>
            </a:r>
          </a:p>
          <a:p>
            <a:pPr algn="l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Classification</a:t>
            </a: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: seemingly simple, but subjective and non directional</a:t>
            </a:r>
          </a:p>
          <a:p>
            <a:pPr algn="l"/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  <a:p>
            <a:pPr algn="l"/>
            <a:endParaRPr lang="en-US" sz="4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US" sz="4800" b="1" dirty="0">
                <a:solidFill>
                  <a:srgbClr val="01189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 point in favor</a:t>
            </a:r>
            <a:r>
              <a:rPr lang="en-US" sz="4800" dirty="0">
                <a:solidFill>
                  <a:srgbClr val="01189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we often have lots of data =&gt; </a:t>
            </a:r>
          </a:p>
          <a:p>
            <a:pPr algn="l"/>
            <a:r>
              <a:rPr lang="en-US" sz="4800" b="1" dirty="0">
                <a:solidFill>
                  <a:srgbClr val="01189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we can test at scale, and with the ”right” data</a:t>
            </a:r>
          </a:p>
          <a:p>
            <a:pPr algn="l"/>
            <a:endParaRPr lang="en-US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6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bg2">
                <a:lumMod val="50000"/>
              </a:schemeClr>
            </a:gs>
            <a:gs pos="0">
              <a:schemeClr val="tx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7548B6-976F-4D8D-F250-03955CD27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245311"/>
            <a:ext cx="13746480" cy="424373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Segoe UI" panose="020B0502040204020203" pitchFamily="34" charset="0"/>
                <a:cs typeface="Segoe UI" panose="020B0502040204020203" pitchFamily="34" charset="0"/>
              </a:rPr>
              <a:t>Gen AI and software 3.0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0321726-24AF-ADD0-F698-EF1DA85F8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8966" y="6577177"/>
            <a:ext cx="6117742" cy="1922374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 descr="Scan of a human brain in a neurology clinic">
            <a:extLst>
              <a:ext uri="{FF2B5EF4-FFF2-40B4-BE49-F238E27FC236}">
                <a16:creationId xmlns:a16="http://schemas.microsoft.com/office/drawing/2014/main" id="{BFFBA396-60AB-7331-4562-B3568D6C8B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00"/>
          <a:stretch>
            <a:fillRect/>
          </a:stretch>
        </p:blipFill>
        <p:spPr>
          <a:xfrm>
            <a:off x="16319703" y="0"/>
            <a:ext cx="8064297" cy="9067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681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65B39-B0A3-60D7-DF42-B1CA9BD81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grey text&#10;&#10;AI-generated content may be incorrect.">
            <a:extLst>
              <a:ext uri="{FF2B5EF4-FFF2-40B4-BE49-F238E27FC236}">
                <a16:creationId xmlns:a16="http://schemas.microsoft.com/office/drawing/2014/main" id="{299AE0FA-6892-C307-4DA0-3CF99FA16E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043"/>
          <a:stretch>
            <a:fillRect/>
          </a:stretch>
        </p:blipFill>
        <p:spPr>
          <a:xfrm>
            <a:off x="5234367" y="7700018"/>
            <a:ext cx="5466240" cy="697155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3" name="Picture 2" descr="A white background with grey text&#10;&#10;AI-generated content may be incorrect.">
            <a:extLst>
              <a:ext uri="{FF2B5EF4-FFF2-40B4-BE49-F238E27FC236}">
                <a16:creationId xmlns:a16="http://schemas.microsoft.com/office/drawing/2014/main" id="{3FB412FE-1BD6-70F6-6A5B-51D098017B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043"/>
          <a:stretch>
            <a:fillRect/>
          </a:stretch>
        </p:blipFill>
        <p:spPr>
          <a:xfrm>
            <a:off x="5115688" y="7905096"/>
            <a:ext cx="5466240" cy="697155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CFA6E5F7-6CBA-FB9B-7B83-DA8BE8E7341E}"/>
              </a:ext>
            </a:extLst>
          </p:cNvPr>
          <p:cNvSpPr>
            <a:spLocks noGrp="1"/>
          </p:cNvSpPr>
          <p:nvPr/>
        </p:nvSpPr>
        <p:spPr>
          <a:xfrm>
            <a:off x="4795020" y="661843"/>
            <a:ext cx="14793962" cy="1279711"/>
          </a:xfrm>
          <a:prstGeom prst="rect">
            <a:avLst/>
          </a:prstGeom>
        </p:spPr>
        <p:txBody>
          <a:bodyPr vert="horz" lIns="120904" tIns="60452" rIns="120904" bIns="60452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0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7B80CD70-5107-7842-16DF-52381D191292}"/>
              </a:ext>
            </a:extLst>
          </p:cNvPr>
          <p:cNvSpPr txBox="1"/>
          <p:nvPr/>
        </p:nvSpPr>
        <p:spPr>
          <a:xfrm>
            <a:off x="4795019" y="6607876"/>
            <a:ext cx="2194311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8657"/>
            <a:r>
              <a:rPr lang="en-US" sz="2380" b="1" dirty="0">
                <a:solidFill>
                  <a:srgbClr val="5274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Legal Proceedings</a:t>
            </a:r>
          </a:p>
        </p:txBody>
      </p:sp>
      <p:pic>
        <p:nvPicPr>
          <p:cNvPr id="12" name="Picture 11" descr="A document with text on it&#10;&#10;AI-generated content may be incorrect.">
            <a:extLst>
              <a:ext uri="{FF2B5EF4-FFF2-40B4-BE49-F238E27FC236}">
                <a16:creationId xmlns:a16="http://schemas.microsoft.com/office/drawing/2014/main" id="{B02FD83E-F65D-04E4-B9F0-278464801C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2722"/>
          <a:stretch>
            <a:fillRect/>
          </a:stretch>
        </p:blipFill>
        <p:spPr>
          <a:xfrm>
            <a:off x="4562153" y="6764730"/>
            <a:ext cx="5451267" cy="1641228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0AFB15-5005-BE8D-55E2-190A8BDE673E}"/>
              </a:ext>
            </a:extLst>
          </p:cNvPr>
          <p:cNvSpPr txBox="1"/>
          <p:nvPr/>
        </p:nvSpPr>
        <p:spPr>
          <a:xfrm>
            <a:off x="731520" y="325019"/>
            <a:ext cx="12532331" cy="253659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4A4A4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</a:p>
          <a:p>
            <a:r>
              <a:rPr lang="en-US" sz="3200" dirty="0">
                <a:solidFill>
                  <a:srgbClr val="4A4A4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2005 class action settlement resulted in ACME paying $8.55m to redesign its selection process for apprenticeship programs to address the previous process’s disparate impact on Black applicants.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A white background with grey text&#10;&#10;AI-generated content may be incorrect.">
            <a:extLst>
              <a:ext uri="{FF2B5EF4-FFF2-40B4-BE49-F238E27FC236}">
                <a16:creationId xmlns:a16="http://schemas.microsoft.com/office/drawing/2014/main" id="{9CEECD9C-B8CB-990C-764D-D38211572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043"/>
          <a:stretch>
            <a:fillRect/>
          </a:stretch>
        </p:blipFill>
        <p:spPr>
          <a:xfrm>
            <a:off x="4984337" y="8045626"/>
            <a:ext cx="5466240" cy="697155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6579E44-0718-D931-5CF6-83BAA13FC402}"/>
              </a:ext>
            </a:extLst>
          </p:cNvPr>
          <p:cNvSpPr/>
          <p:nvPr/>
        </p:nvSpPr>
        <p:spPr>
          <a:xfrm>
            <a:off x="5148662" y="3800617"/>
            <a:ext cx="3041664" cy="1457612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73" b="1" dirty="0">
                <a:latin typeface="Segoe UI" panose="020B0502040204020203" pitchFamily="34" charset="0"/>
                <a:cs typeface="Segoe UI" panose="020B0502040204020203" pitchFamily="34" charset="0"/>
              </a:rPr>
              <a:t>LLM-powered Lawsuit Summarizer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A8CDFC-3802-D88D-737C-4612A8897B6B}"/>
              </a:ext>
            </a:extLst>
          </p:cNvPr>
          <p:cNvCxnSpPr>
            <a:endCxn id="10" idx="2"/>
          </p:cNvCxnSpPr>
          <p:nvPr/>
        </p:nvCxnSpPr>
        <p:spPr>
          <a:xfrm flipV="1">
            <a:off x="6669494" y="5258230"/>
            <a:ext cx="0" cy="134964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D71A7F-13FD-A799-63D8-E1AC9E007EDB}"/>
              </a:ext>
            </a:extLst>
          </p:cNvPr>
          <p:cNvCxnSpPr>
            <a:cxnSpLocks/>
          </p:cNvCxnSpPr>
          <p:nvPr/>
        </p:nvCxnSpPr>
        <p:spPr>
          <a:xfrm flipV="1">
            <a:off x="6669494" y="2861611"/>
            <a:ext cx="0" cy="95416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1FCED-0F16-AE09-DFBE-8B7ABF03F682}"/>
              </a:ext>
            </a:extLst>
          </p:cNvPr>
          <p:cNvGrpSpPr/>
          <p:nvPr/>
        </p:nvGrpSpPr>
        <p:grpSpPr>
          <a:xfrm>
            <a:off x="9489444" y="1961380"/>
            <a:ext cx="10581689" cy="5136085"/>
            <a:chOff x="4052050" y="1483397"/>
            <a:chExt cx="8002958" cy="388443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F84B11B-4BD7-5F03-F8CD-CB8929DF37A2}"/>
                </a:ext>
              </a:extLst>
            </p:cNvPr>
            <p:cNvSpPr/>
            <p:nvPr/>
          </p:nvSpPr>
          <p:spPr>
            <a:xfrm>
              <a:off x="4052050" y="2885881"/>
              <a:ext cx="2300418" cy="1102396"/>
            </a:xfrm>
            <a:prstGeom prst="roundRect">
              <a:avLst/>
            </a:prstGeom>
            <a:ln w="28575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702" dirty="0">
                  <a:latin typeface="Segoe UI" panose="020B0502040204020203" pitchFamily="34" charset="0"/>
                  <a:cs typeface="Segoe UI" panose="020B0502040204020203" pitchFamily="34" charset="0"/>
                </a:rPr>
                <a:t>“Eval”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2A8C37-1C61-C595-643A-6F2F3BA50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019" y="1483397"/>
              <a:ext cx="4599989" cy="3884434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1524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855F77E-F9D0-F4D9-08C4-0B93B3370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8170" y="4156885"/>
              <a:ext cx="628997" cy="85213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92995CC-7FB8-A736-312A-E74ED9A92ED1}"/>
                </a:ext>
              </a:extLst>
            </p:cNvPr>
            <p:cNvCxnSpPr>
              <a:cxnSpLocks/>
            </p:cNvCxnSpPr>
            <p:nvPr/>
          </p:nvCxnSpPr>
          <p:spPr>
            <a:xfrm>
              <a:off x="4052050" y="1890129"/>
              <a:ext cx="635118" cy="8846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0A5E4F2-4C9C-519A-9D1C-EEB43A6C0724}"/>
                </a:ext>
              </a:extLst>
            </p:cNvPr>
            <p:cNvCxnSpPr>
              <a:cxnSpLocks/>
              <a:stCxn id="11" idx="3"/>
              <a:endCxn id="15" idx="1"/>
            </p:cNvCxnSpPr>
            <p:nvPr/>
          </p:nvCxnSpPr>
          <p:spPr>
            <a:xfrm flipV="1">
              <a:off x="6352468" y="3425614"/>
              <a:ext cx="1102551" cy="1146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05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66697F-DAEB-46D6-D833-3B70C093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988" y="2154203"/>
            <a:ext cx="8972652" cy="237969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“reliable” is this measure (and its color)?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E9DEEB-D87C-5DBC-2E3F-85288D685526}"/>
              </a:ext>
            </a:extLst>
          </p:cNvPr>
          <p:cNvSpPr/>
          <p:nvPr/>
        </p:nvSpPr>
        <p:spPr>
          <a:xfrm>
            <a:off x="14850839" y="1725743"/>
            <a:ext cx="3160237" cy="237969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727" b="1" dirty="0">
                <a:latin typeface="Avenir Next" panose="020B0503020202020204" pitchFamily="34" charset="0"/>
              </a:rPr>
              <a:t>89%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DCE3AF-4801-3E88-1B74-6749B9336465}"/>
              </a:ext>
            </a:extLst>
          </p:cNvPr>
          <p:cNvSpPr txBox="1"/>
          <p:nvPr/>
        </p:nvSpPr>
        <p:spPr>
          <a:xfrm>
            <a:off x="13883752" y="739620"/>
            <a:ext cx="5094664" cy="743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31" b="1" dirty="0">
                <a:solidFill>
                  <a:srgbClr val="00B050"/>
                </a:solidFill>
                <a:latin typeface="Avenir Next" panose="020B0503020202020204" pitchFamily="34" charset="0"/>
              </a:rPr>
              <a:t>Technical accuracy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5F4DC01-BAFF-BB17-7412-46A80594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502" y="5644305"/>
            <a:ext cx="4344091" cy="289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A372E-682F-455D-3E25-7A605548C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460" y="1006103"/>
            <a:ext cx="13381807" cy="783791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C59977-9419-65B4-A5C7-C1B66503485B}"/>
              </a:ext>
            </a:extLst>
          </p:cNvPr>
          <p:cNvSpPr/>
          <p:nvPr/>
        </p:nvSpPr>
        <p:spPr>
          <a:xfrm>
            <a:off x="4451195" y="501080"/>
            <a:ext cx="3041664" cy="1457612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73" b="1" dirty="0">
                <a:latin typeface="Segoe UI" panose="020B0502040204020203" pitchFamily="34" charset="0"/>
                <a:cs typeface="Segoe UI" panose="020B0502040204020203" pitchFamily="34" charset="0"/>
              </a:rPr>
              <a:t>LLM-powered Lawsuit Summarizer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E86A64-B10E-A681-F9B1-659B61A6A3C2}"/>
              </a:ext>
            </a:extLst>
          </p:cNvPr>
          <p:cNvCxnSpPr/>
          <p:nvPr/>
        </p:nvCxnSpPr>
        <p:spPr>
          <a:xfrm>
            <a:off x="7492860" y="2311400"/>
            <a:ext cx="817174" cy="551179"/>
          </a:xfrm>
          <a:prstGeom prst="straightConnector1">
            <a:avLst/>
          </a:prstGeom>
          <a:ln w="76200" cmpd="dbl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48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6107-DB31-D939-FDD4-4DF2AE5C4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764EBF-E29E-F05E-1365-3F8754029F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463242"/>
              </p:ext>
            </p:extLst>
          </p:nvPr>
        </p:nvGraphicFramePr>
        <p:xfrm>
          <a:off x="1669625" y="371241"/>
          <a:ext cx="20641735" cy="8532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4775">
                  <a:extLst>
                    <a:ext uri="{9D8B030D-6E8A-4147-A177-3AD203B41FA5}">
                      <a16:colId xmlns:a16="http://schemas.microsoft.com/office/drawing/2014/main" val="4227403937"/>
                    </a:ext>
                  </a:extLst>
                </a:gridCol>
                <a:gridCol w="3992880">
                  <a:extLst>
                    <a:ext uri="{9D8B030D-6E8A-4147-A177-3AD203B41FA5}">
                      <a16:colId xmlns:a16="http://schemas.microsoft.com/office/drawing/2014/main" val="1905143781"/>
                    </a:ext>
                  </a:extLst>
                </a:gridCol>
                <a:gridCol w="4480560">
                  <a:extLst>
                    <a:ext uri="{9D8B030D-6E8A-4147-A177-3AD203B41FA5}">
                      <a16:colId xmlns:a16="http://schemas.microsoft.com/office/drawing/2014/main" val="880698975"/>
                    </a:ext>
                  </a:extLst>
                </a:gridCol>
                <a:gridCol w="5303520">
                  <a:extLst>
                    <a:ext uri="{9D8B030D-6E8A-4147-A177-3AD203B41FA5}">
                      <a16:colId xmlns:a16="http://schemas.microsoft.com/office/drawing/2014/main" val="615577616"/>
                    </a:ext>
                  </a:extLst>
                </a:gridCol>
              </a:tblGrid>
              <a:tr h="746577"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rgbClr val="00549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1.0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2.0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3.0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156096"/>
                  </a:ext>
                </a:extLst>
              </a:tr>
              <a:tr h="1894685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 constitutes progress? 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What’s an Iteration (sprint)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Features + bug fixes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Improve model quality and latency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541224"/>
                  </a:ext>
                </a:extLst>
              </a:tr>
              <a:tr h="1894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How 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we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define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quality?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Feature importance</a:t>
                      </a:r>
                    </a:p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Closed defects</a:t>
                      </a:r>
                    </a:p>
                    <a:p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Rooted in science + </a:t>
                      </a:r>
                    </a:p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perceived customer value </a:t>
                      </a:r>
                    </a:p>
                    <a:p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But, somewhat arbitrary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409936"/>
                  </a:ext>
                </a:extLst>
              </a:tr>
              <a:tr h="1894685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Who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(which personas / profile)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achieves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measures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progress?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Dev </a:t>
                      </a:r>
                      <a:r>
                        <a:rPr lang="en-US" sz="24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</a:t>
                      </a: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QA </a:t>
                      </a:r>
                      <a:r>
                        <a:rPr lang="en-US" sz="24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ML Eng / </a:t>
                      </a:r>
                    </a:p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data scientists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508331"/>
                  </a:ext>
                </a:extLst>
              </a:tr>
              <a:tr h="1894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Which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engineering processes and practices 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teams follow? 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Established practices. Agile. Repo mgmt.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Review / approval cycles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Clear RACI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Varied and still emerging practices.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Less review, approval, predictability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Clear RACI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656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50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98902-0D88-DDFF-E933-266638542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1541D40-10AE-BF50-9773-2E49A496CA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075726"/>
              </p:ext>
            </p:extLst>
          </p:nvPr>
        </p:nvGraphicFramePr>
        <p:xfrm>
          <a:off x="1060025" y="217955"/>
          <a:ext cx="22583172" cy="8625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9815">
                  <a:extLst>
                    <a:ext uri="{9D8B030D-6E8A-4147-A177-3AD203B41FA5}">
                      <a16:colId xmlns:a16="http://schemas.microsoft.com/office/drawing/2014/main" val="4227403937"/>
                    </a:ext>
                  </a:extLst>
                </a:gridCol>
                <a:gridCol w="3776740">
                  <a:extLst>
                    <a:ext uri="{9D8B030D-6E8A-4147-A177-3AD203B41FA5}">
                      <a16:colId xmlns:a16="http://schemas.microsoft.com/office/drawing/2014/main" val="1905143781"/>
                    </a:ext>
                  </a:extLst>
                </a:gridCol>
                <a:gridCol w="3207015">
                  <a:extLst>
                    <a:ext uri="{9D8B030D-6E8A-4147-A177-3AD203B41FA5}">
                      <a16:colId xmlns:a16="http://schemas.microsoft.com/office/drawing/2014/main" val="880698975"/>
                    </a:ext>
                  </a:extLst>
                </a:gridCol>
                <a:gridCol w="10319602">
                  <a:extLst>
                    <a:ext uri="{9D8B030D-6E8A-4147-A177-3AD203B41FA5}">
                      <a16:colId xmlns:a16="http://schemas.microsoft.com/office/drawing/2014/main" val="615577616"/>
                    </a:ext>
                  </a:extLst>
                </a:gridCol>
              </a:tblGrid>
              <a:tr h="1088136"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rgbClr val="00549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1.0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2.0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3.0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56096"/>
                  </a:ext>
                </a:extLst>
              </a:tr>
              <a:tr h="1825779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 constitutes progress? 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What’s an Iteration (sprint)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Features + bug fixes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Improve model quality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541224"/>
                  </a:ext>
                </a:extLst>
              </a:tr>
              <a:tr h="18257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How 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we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define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quality?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Feature importance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Closed defects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Science +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value 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But, somewhat arbitrary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409936"/>
                  </a:ext>
                </a:extLst>
              </a:tr>
              <a:tr h="1825779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Who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(which personas / profile)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achieves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measures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progress?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Dev </a:t>
                      </a:r>
                      <a:r>
                        <a:rPr lang="en-US" sz="28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</a:t>
                      </a: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QA </a:t>
                      </a:r>
                      <a:r>
                        <a:rPr lang="en-US" sz="28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</a:t>
                      </a:r>
                      <a:endParaRPr 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ML Eng / 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data scientists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508331"/>
                  </a:ext>
                </a:extLst>
              </a:tr>
              <a:tr h="2058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Which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engineering processes and practices 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teams follow? 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Established practices.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Review / </a:t>
                      </a:r>
                      <a:r>
                        <a:rPr lang="en-US" sz="28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apprv</a:t>
                      </a:r>
                      <a:endParaRPr 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Clear RACI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Varied practices.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Less control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Clear RACI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6560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C9ACA2-DC69-0C8A-90DB-C8A37F68CD60}"/>
              </a:ext>
            </a:extLst>
          </p:cNvPr>
          <p:cNvSpPr txBox="1"/>
          <p:nvPr/>
        </p:nvSpPr>
        <p:spPr>
          <a:xfrm>
            <a:off x="15425012" y="1590839"/>
            <a:ext cx="4398407" cy="13133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Improve AI agent quality + latency</a:t>
            </a:r>
          </a:p>
        </p:txBody>
      </p:sp>
    </p:spTree>
    <p:extLst>
      <p:ext uri="{BB962C8B-B14F-4D97-AF65-F5344CB8AC3E}">
        <p14:creationId xmlns:p14="http://schemas.microsoft.com/office/powerpoint/2010/main" val="2954607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B9BCFAA-3A44-1C22-D5FF-7CC0CE067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08" t="9362" r="8855" b="3609"/>
          <a:stretch>
            <a:fillRect/>
          </a:stretch>
        </p:blipFill>
        <p:spPr>
          <a:xfrm>
            <a:off x="12192000" y="166603"/>
            <a:ext cx="10940822" cy="873459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FCDF4C-CA2B-CF40-2B33-7322F1040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18" y="2586553"/>
            <a:ext cx="10664560" cy="3894694"/>
          </a:xfrm>
          <a:solidFill>
            <a:schemeClr val="bg1">
              <a:alpha val="78044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4000" dirty="0"/>
              <a:t>AI becomes </a:t>
            </a:r>
          </a:p>
          <a:p>
            <a:pPr algn="l"/>
            <a:endParaRPr lang="en-US" sz="4000" dirty="0"/>
          </a:p>
          <a:p>
            <a:pPr marL="453382" indent="-453382" algn="l">
              <a:buFont typeface="+mj-lt"/>
              <a:buAutoNum type="arabicPeriod"/>
            </a:pPr>
            <a:r>
              <a:rPr lang="en-US" sz="4000" dirty="0"/>
              <a:t>Good</a:t>
            </a:r>
          </a:p>
          <a:p>
            <a:pPr marL="453382" indent="-453382" algn="l">
              <a:buFont typeface="+mj-lt"/>
              <a:buAutoNum type="arabicPeriod"/>
            </a:pPr>
            <a:r>
              <a:rPr lang="en-US" sz="4000" dirty="0"/>
              <a:t>Easy to use (double-edged sword)</a:t>
            </a:r>
          </a:p>
          <a:p>
            <a:pPr marL="453382" indent="-453382" algn="l">
              <a:buFont typeface="+mj-lt"/>
              <a:buAutoNum type="arabicPeriod"/>
            </a:pPr>
            <a:r>
              <a:rPr lang="en-US" sz="4000" dirty="0"/>
              <a:t>Applicable to many high value use cases</a:t>
            </a:r>
          </a:p>
          <a:p>
            <a:pPr marL="453382" indent="-453382" algn="l">
              <a:buFont typeface="+mj-lt"/>
              <a:buAutoNum type="arabicPeriod"/>
            </a:pPr>
            <a:r>
              <a:rPr lang="en-US" sz="4000" dirty="0"/>
              <a:t>Successfully used by kids of CTOs / CEOs </a:t>
            </a:r>
          </a:p>
        </p:txBody>
      </p:sp>
    </p:spTree>
    <p:extLst>
      <p:ext uri="{BB962C8B-B14F-4D97-AF65-F5344CB8AC3E}">
        <p14:creationId xmlns:p14="http://schemas.microsoft.com/office/powerpoint/2010/main" val="416826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6DA99-2D5D-FBC2-DEDF-CB39DF6DF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1D86C-CD07-1915-628F-2477996D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081" y="427685"/>
            <a:ext cx="13202717" cy="1269492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We are not building toys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C36900-EBD8-0DAB-5EE1-73CF327EA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503" y="2153147"/>
            <a:ext cx="11932496" cy="6045200"/>
          </a:xfrm>
        </p:spPr>
        <p:txBody>
          <a:bodyPr>
            <a:normAutofit fontScale="92500" lnSpcReduction="10000"/>
          </a:bodyPr>
          <a:lstStyle/>
          <a:p>
            <a:pPr algn="l" fontAlgn="t"/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We are building a </a:t>
            </a:r>
          </a:p>
          <a:p>
            <a:pPr algn="l" fontAlgn="t"/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37" lvl="1" indent="-453382" algn="l" fontAlgn="t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complex distributed software system </a:t>
            </a:r>
          </a:p>
          <a:p>
            <a:pPr marL="755637" lvl="1" indent="-453382" algn="l" fontAlgn="t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37" lvl="1" indent="-453382" algn="l" fontAlgn="t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composed of a mix of deterministic and ambiguously defined services</a:t>
            </a:r>
          </a:p>
          <a:p>
            <a:pPr marL="755637" lvl="1" indent="-453382" algn="l" fontAlgn="t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37" lvl="1" indent="-453382" algn="l" fontAlgn="t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that produces output that is hard / subjective to assess</a:t>
            </a:r>
          </a:p>
          <a:p>
            <a:pPr marL="755637" lvl="1" indent="-453382" algn="l" fontAlgn="t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37" lvl="1" indent="-453382" algn="l" fontAlgn="t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potentially very consequential</a:t>
            </a:r>
          </a:p>
          <a:p>
            <a:pPr algn="l" fontAlgn="t"/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 fontAlgn="t"/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“Easy” to build, hard to assess of we built it “right”. </a:t>
            </a:r>
          </a:p>
          <a:p>
            <a:pPr algn="l" fontAlgn="t"/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This is new to software 3.0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B2F71-442A-B53C-379C-1CB3CACA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6373" y="3732745"/>
            <a:ext cx="8757448" cy="5129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F1793E-13F3-8B9C-6624-36C4607319A6}"/>
              </a:ext>
            </a:extLst>
          </p:cNvPr>
          <p:cNvSpPr txBox="1"/>
          <p:nvPr/>
        </p:nvSpPr>
        <p:spPr>
          <a:xfrm>
            <a:off x="10878744" y="7081977"/>
            <a:ext cx="184731" cy="702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967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F5D982D-6102-1574-5305-CD3C3CF0E952}"/>
              </a:ext>
            </a:extLst>
          </p:cNvPr>
          <p:cNvSpPr/>
          <p:nvPr/>
        </p:nvSpPr>
        <p:spPr>
          <a:xfrm>
            <a:off x="18446684" y="1257349"/>
            <a:ext cx="3041664" cy="1457612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73" b="1" dirty="0"/>
              <a:t>LLM-powered Lawsuit Summarizer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F0CDE5-F890-1BD9-965F-FFBE54D8056C}"/>
              </a:ext>
            </a:extLst>
          </p:cNvPr>
          <p:cNvCxnSpPr>
            <a:cxnSpLocks/>
          </p:cNvCxnSpPr>
          <p:nvPr/>
        </p:nvCxnSpPr>
        <p:spPr>
          <a:xfrm flipH="1" flipV="1">
            <a:off x="21060824" y="2759631"/>
            <a:ext cx="1510418" cy="973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4D885B-1FB8-9FF0-5A11-88EB8420B7EC}"/>
              </a:ext>
            </a:extLst>
          </p:cNvPr>
          <p:cNvCxnSpPr>
            <a:cxnSpLocks/>
          </p:cNvCxnSpPr>
          <p:nvPr/>
        </p:nvCxnSpPr>
        <p:spPr>
          <a:xfrm flipH="1">
            <a:off x="16811872" y="2770562"/>
            <a:ext cx="1533085" cy="962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0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1E54F-A78F-4924-404F-F72E5FD4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37DC8198-2ABC-28FB-747E-F49EB461ABCD}"/>
              </a:ext>
            </a:extLst>
          </p:cNvPr>
          <p:cNvSpPr>
            <a:spLocks noGrp="1"/>
          </p:cNvSpPr>
          <p:nvPr/>
        </p:nvSpPr>
        <p:spPr>
          <a:xfrm>
            <a:off x="4795020" y="661843"/>
            <a:ext cx="14793962" cy="1279711"/>
          </a:xfrm>
          <a:prstGeom prst="rect">
            <a:avLst/>
          </a:prstGeom>
        </p:spPr>
        <p:txBody>
          <a:bodyPr vert="horz" lIns="120904" tIns="60452" rIns="120904" bIns="60452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0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38AD6-90BA-FAC6-15E3-753CF7C7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5390" y="3899154"/>
            <a:ext cx="7330328" cy="1269492"/>
          </a:xfrm>
        </p:spPr>
        <p:txBody>
          <a:bodyPr>
            <a:noAutofit/>
          </a:bodyPr>
          <a:lstStyle/>
          <a:p>
            <a:r>
              <a:rPr lang="en-US" dirty="0"/>
              <a:t>How do we eval?</a:t>
            </a:r>
          </a:p>
        </p:txBody>
      </p:sp>
      <p:pic>
        <p:nvPicPr>
          <p:cNvPr id="3" name="Picture 2" descr="A white background with grey text&#10;&#10;AI-generated content may be incorrect.">
            <a:extLst>
              <a:ext uri="{FF2B5EF4-FFF2-40B4-BE49-F238E27FC236}">
                <a16:creationId xmlns:a16="http://schemas.microsoft.com/office/drawing/2014/main" id="{F7327624-10E4-DE94-F30E-EDE9B76B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043"/>
          <a:stretch>
            <a:fillRect/>
          </a:stretch>
        </p:blipFill>
        <p:spPr>
          <a:xfrm>
            <a:off x="5234367" y="7700018"/>
            <a:ext cx="5466240" cy="697155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5" name="Picture 4" descr="A white background with grey text&#10;&#10;AI-generated content may be incorrect.">
            <a:extLst>
              <a:ext uri="{FF2B5EF4-FFF2-40B4-BE49-F238E27FC236}">
                <a16:creationId xmlns:a16="http://schemas.microsoft.com/office/drawing/2014/main" id="{7886A5E2-A47C-66CC-A581-0DF4DA69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043"/>
          <a:stretch>
            <a:fillRect/>
          </a:stretch>
        </p:blipFill>
        <p:spPr>
          <a:xfrm>
            <a:off x="5115688" y="7905096"/>
            <a:ext cx="5466240" cy="697155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ECC6D487-3CA8-EE50-6A5B-708CB2223D7B}"/>
              </a:ext>
            </a:extLst>
          </p:cNvPr>
          <p:cNvSpPr txBox="1"/>
          <p:nvPr/>
        </p:nvSpPr>
        <p:spPr>
          <a:xfrm>
            <a:off x="4795019" y="6607876"/>
            <a:ext cx="2194311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8657"/>
            <a:r>
              <a:rPr lang="en-US" sz="2380" b="1" dirty="0">
                <a:solidFill>
                  <a:srgbClr val="5274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Legal Proceedings</a:t>
            </a:r>
          </a:p>
        </p:txBody>
      </p:sp>
      <p:pic>
        <p:nvPicPr>
          <p:cNvPr id="7" name="Picture 6" descr="A document with text on it&#10;&#10;AI-generated content may be incorrect.">
            <a:extLst>
              <a:ext uri="{FF2B5EF4-FFF2-40B4-BE49-F238E27FC236}">
                <a16:creationId xmlns:a16="http://schemas.microsoft.com/office/drawing/2014/main" id="{F9ACE7DF-BBF4-BF42-A78A-4F67F8C115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2722"/>
          <a:stretch>
            <a:fillRect/>
          </a:stretch>
        </p:blipFill>
        <p:spPr>
          <a:xfrm>
            <a:off x="4562153" y="6764730"/>
            <a:ext cx="5451267" cy="1641228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7F373A-CC62-65C9-B01D-6C56CF3E31C4}"/>
              </a:ext>
            </a:extLst>
          </p:cNvPr>
          <p:cNvSpPr txBox="1"/>
          <p:nvPr/>
        </p:nvSpPr>
        <p:spPr>
          <a:xfrm>
            <a:off x="731520" y="325019"/>
            <a:ext cx="12532331" cy="253659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4A4A4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</a:p>
          <a:p>
            <a:r>
              <a:rPr lang="en-US" sz="3200" dirty="0">
                <a:solidFill>
                  <a:srgbClr val="4A4A4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2005 class action settlement resulted in ACME paying $8.55m to redesign its selection process for apprenticeship programs to address the previous process’s disparate impact on Black applicants.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 descr="A white background with grey text&#10;&#10;AI-generated content may be incorrect.">
            <a:extLst>
              <a:ext uri="{FF2B5EF4-FFF2-40B4-BE49-F238E27FC236}">
                <a16:creationId xmlns:a16="http://schemas.microsoft.com/office/drawing/2014/main" id="{48E901DB-C9E7-91E3-8905-E24D3EEEFA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043"/>
          <a:stretch>
            <a:fillRect/>
          </a:stretch>
        </p:blipFill>
        <p:spPr>
          <a:xfrm>
            <a:off x="4984337" y="8045626"/>
            <a:ext cx="5466240" cy="697155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6F51F26-1A2B-C3AF-9284-1B9B1DB9776B}"/>
              </a:ext>
            </a:extLst>
          </p:cNvPr>
          <p:cNvSpPr/>
          <p:nvPr/>
        </p:nvSpPr>
        <p:spPr>
          <a:xfrm>
            <a:off x="5148662" y="3800617"/>
            <a:ext cx="3041664" cy="1457612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73" b="1" dirty="0">
                <a:latin typeface="Segoe UI" panose="020B0502040204020203" pitchFamily="34" charset="0"/>
                <a:cs typeface="Segoe UI" panose="020B0502040204020203" pitchFamily="34" charset="0"/>
              </a:rPr>
              <a:t>LLM-powered Lawsuit Summarizer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62063C-545D-61B3-94E0-B744131F8342}"/>
              </a:ext>
            </a:extLst>
          </p:cNvPr>
          <p:cNvCxnSpPr>
            <a:endCxn id="15" idx="2"/>
          </p:cNvCxnSpPr>
          <p:nvPr/>
        </p:nvCxnSpPr>
        <p:spPr>
          <a:xfrm flipV="1">
            <a:off x="6669494" y="5258230"/>
            <a:ext cx="0" cy="134964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3E68E7-7332-2495-868E-858B5BA434E9}"/>
              </a:ext>
            </a:extLst>
          </p:cNvPr>
          <p:cNvCxnSpPr>
            <a:cxnSpLocks/>
          </p:cNvCxnSpPr>
          <p:nvPr/>
        </p:nvCxnSpPr>
        <p:spPr>
          <a:xfrm flipV="1">
            <a:off x="6669494" y="2861611"/>
            <a:ext cx="0" cy="95416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021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CA97C-8097-053D-266A-3F0C6E00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478647"/>
            <a:ext cx="9516532" cy="12694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11893"/>
                </a:solidFill>
              </a:rPr>
              <a:t>First idea: “</a:t>
            </a:r>
            <a:r>
              <a:rPr lang="en-US" i="1" dirty="0">
                <a:solidFill>
                  <a:srgbClr val="011893"/>
                </a:solidFill>
              </a:rPr>
              <a:t>Vibe eval</a:t>
            </a:r>
            <a:r>
              <a:rPr lang="en-US" dirty="0">
                <a:solidFill>
                  <a:srgbClr val="011893"/>
                </a:solidFill>
              </a:rPr>
              <a:t>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D85DEF2-804F-1E6B-C89F-4D2C727D2094}"/>
              </a:ext>
            </a:extLst>
          </p:cNvPr>
          <p:cNvSpPr/>
          <p:nvPr/>
        </p:nvSpPr>
        <p:spPr>
          <a:xfrm>
            <a:off x="15443220" y="3860077"/>
            <a:ext cx="3041664" cy="1457612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2" dirty="0"/>
              <a:t>Lawsuit summarizer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DAA27A-0596-C573-5914-DF9079BA399B}"/>
              </a:ext>
            </a:extLst>
          </p:cNvPr>
          <p:cNvGrpSpPr/>
          <p:nvPr/>
        </p:nvGrpSpPr>
        <p:grpSpPr>
          <a:xfrm>
            <a:off x="14856711" y="225919"/>
            <a:ext cx="8701699" cy="8576322"/>
            <a:chOff x="5272281" y="170863"/>
            <a:chExt cx="6581117" cy="64862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74DC3D-936A-CA01-2755-688E62745F4B}"/>
                </a:ext>
              </a:extLst>
            </p:cNvPr>
            <p:cNvSpPr txBox="1"/>
            <p:nvPr/>
          </p:nvSpPr>
          <p:spPr>
            <a:xfrm>
              <a:off x="5448398" y="170863"/>
              <a:ext cx="6405000" cy="2090537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702" b="1" dirty="0">
                  <a:solidFill>
                    <a:srgbClr val="4A4A4A"/>
                  </a:solidFill>
                  <a:latin typeface="Lato" panose="020F0502020204030204" pitchFamily="34" charset="0"/>
                </a:rPr>
                <a:t>Summary</a:t>
              </a:r>
              <a:endParaRPr lang="en-US" sz="2644" b="1" dirty="0">
                <a:solidFill>
                  <a:srgbClr val="4A4A4A"/>
                </a:solidFill>
                <a:latin typeface="Lato" panose="020F0502020204030204" pitchFamily="34" charset="0"/>
              </a:endParaRPr>
            </a:p>
            <a:p>
              <a:r>
                <a:rPr lang="en-US" sz="2644" dirty="0"/>
                <a:t>Plaintiffs allege that Defendant sold devices with defective batteries that degrade far faster than reasonable, causing rapid power loss, overheating, and unexpected shutdowns. Defendant knew …</a:t>
              </a:r>
            </a:p>
          </p:txBody>
        </p:sp>
        <p:pic>
          <p:nvPicPr>
            <p:cNvPr id="5" name="Picture 4" descr="A document with text on it&#10;&#10;AI-generated content may be incorrect.">
              <a:extLst>
                <a:ext uri="{FF2B5EF4-FFF2-40B4-BE49-F238E27FC236}">
                  <a16:creationId xmlns:a16="http://schemas.microsoft.com/office/drawing/2014/main" id="{7D210CD8-F89F-E1D1-6EF8-82E54ED0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2722"/>
            <a:stretch>
              <a:fillRect/>
            </a:stretch>
          </p:blipFill>
          <p:spPr>
            <a:xfrm>
              <a:off x="5272281" y="5161152"/>
              <a:ext cx="4122807" cy="1241265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</p:spPr>
        </p:pic>
        <p:pic>
          <p:nvPicPr>
            <p:cNvPr id="7" name="Picture 6" descr="A white background with grey text&#10;&#10;AI-generated content may be incorrect.">
              <a:extLst>
                <a:ext uri="{FF2B5EF4-FFF2-40B4-BE49-F238E27FC236}">
                  <a16:creationId xmlns:a16="http://schemas.microsoft.com/office/drawing/2014/main" id="{5472B4C1-D969-0D39-9DD5-ABC6C8255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9043"/>
            <a:stretch>
              <a:fillRect/>
            </a:stretch>
          </p:blipFill>
          <p:spPr>
            <a:xfrm>
              <a:off x="5591580" y="6129897"/>
              <a:ext cx="4134131" cy="527260"/>
            </a:xfrm>
            <a:prstGeom prst="rect">
              <a:avLst/>
            </a:prstGeom>
            <a:ln w="12700">
              <a:solidFill>
                <a:srgbClr val="002060"/>
              </a:solidFill>
            </a:ln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268F9A7-8A3F-9AE1-4AC9-C5754CB00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0667" y="4021782"/>
              <a:ext cx="0" cy="102074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9E469CA-4E26-66BE-E20E-8F5F19D7BB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66068" y="2261400"/>
              <a:ext cx="1" cy="66945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2584F0-B57D-04A2-A3A9-B7FD57ACEE04}"/>
              </a:ext>
            </a:extLst>
          </p:cNvPr>
          <p:cNvGrpSpPr/>
          <p:nvPr/>
        </p:nvGrpSpPr>
        <p:grpSpPr>
          <a:xfrm>
            <a:off x="8495686" y="2741129"/>
            <a:ext cx="6783209" cy="5043598"/>
            <a:chOff x="461422" y="2073122"/>
            <a:chExt cx="5130158" cy="38144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8B951E8-3CBE-1F8C-793C-B170909441BF}"/>
                </a:ext>
              </a:extLst>
            </p:cNvPr>
            <p:cNvSpPr txBox="1"/>
            <p:nvPr/>
          </p:nvSpPr>
          <p:spPr>
            <a:xfrm>
              <a:off x="461422" y="4709925"/>
              <a:ext cx="4290185" cy="1177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73" i="1" dirty="0">
                  <a:latin typeface="Avenir Next" panose="020B0503020202020204" pitchFamily="34" charset="0"/>
                </a:rPr>
                <a:t>“Summarize this class action lawsuit about phone battery depletion”</a:t>
              </a:r>
            </a:p>
          </p:txBody>
        </p:sp>
        <p:pic>
          <p:nvPicPr>
            <p:cNvPr id="15" name="Picture 14" descr="A grey circle and a person&#10;&#10;AI-generated content may be incorrect.">
              <a:extLst>
                <a:ext uri="{FF2B5EF4-FFF2-40B4-BE49-F238E27FC236}">
                  <a16:creationId xmlns:a16="http://schemas.microsoft.com/office/drawing/2014/main" id="{E5DBA7AA-4ACE-F6AA-473B-845AE0E08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2410" y="3080889"/>
              <a:ext cx="1244600" cy="9144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53FA5D2-8F1C-8FBF-B3AE-4A6F30D797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3758" y="3906982"/>
              <a:ext cx="1312174" cy="11355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D57A02-A058-F4AD-CEE4-7C099466DD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3758" y="2073122"/>
              <a:ext cx="1577822" cy="11192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F1C6BF4-2839-9E5B-6076-817243C68276}"/>
              </a:ext>
            </a:extLst>
          </p:cNvPr>
          <p:cNvSpPr txBox="1"/>
          <p:nvPr/>
        </p:nvSpPr>
        <p:spPr>
          <a:xfrm>
            <a:off x="12192000" y="5458031"/>
            <a:ext cx="1083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Avenir Next" panose="020B0503020202020204" pitchFamily="34" charset="0"/>
              </a:rPr>
              <a:t>CTO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225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AE779-1847-6126-EA94-5E33E9BC8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9177-A426-16EB-5173-100552917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53" y="940700"/>
            <a:ext cx="20357431" cy="13662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Vibe eval was actually common  practice for a while…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79D5D-FBBE-5B92-8ED9-D8D7BF05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359" y="2571124"/>
            <a:ext cx="17157425" cy="5378302"/>
          </a:xfrm>
        </p:spPr>
        <p:txBody>
          <a:bodyPr>
            <a:normAutofit/>
          </a:bodyPr>
          <a:lstStyle/>
          <a:p>
            <a:pPr algn="l"/>
            <a:r>
              <a:rPr lang="en-US" sz="3702" dirty="0">
                <a:latin typeface="Segoe UI" panose="020B0502040204020203" pitchFamily="34" charset="0"/>
                <a:cs typeface="Segoe UI" panose="020B0502040204020203" pitchFamily="34" charset="0"/>
              </a:rPr>
              <a:t>Until two things happened:</a:t>
            </a:r>
          </a:p>
          <a:p>
            <a:pPr algn="l"/>
            <a:endParaRPr lang="en-US" sz="3702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0074" indent="-680074" algn="l">
              <a:buFont typeface="+mj-lt"/>
              <a:buAutoNum type="arabicPeriod"/>
            </a:pPr>
            <a:r>
              <a:rPr lang="en-US" sz="3702" dirty="0">
                <a:latin typeface="Segoe UI" panose="020B0502040204020203" pitchFamily="34" charset="0"/>
                <a:cs typeface="Segoe UI" panose="020B0502040204020203" pitchFamily="34" charset="0"/>
              </a:rPr>
              <a:t>It became clear that teams “overfit to the CTO”</a:t>
            </a:r>
          </a:p>
          <a:p>
            <a:pPr marL="680074" indent="-680074" algn="l">
              <a:buFont typeface="+mj-lt"/>
              <a:buAutoNum type="arabicPeriod"/>
            </a:pPr>
            <a:r>
              <a:rPr lang="en-US" sz="3702" dirty="0">
                <a:latin typeface="Segoe UI" panose="020B0502040204020203" pitchFamily="34" charset="0"/>
                <a:cs typeface="Segoe UI" panose="020B0502040204020203" pitchFamily="34" charset="0"/>
              </a:rPr>
              <a:t>Process owners thought: “</a:t>
            </a:r>
            <a:r>
              <a:rPr lang="en-US" sz="3702" i="1" dirty="0">
                <a:latin typeface="Segoe UI" panose="020B0502040204020203" pitchFamily="34" charset="0"/>
                <a:cs typeface="Segoe UI" panose="020B0502040204020203" pitchFamily="34" charset="0"/>
              </a:rPr>
              <a:t>maybe we can have some rigor in evaluating our highly consequential system</a:t>
            </a:r>
            <a:r>
              <a:rPr lang="en-US" sz="3702" dirty="0"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pPr algn="l"/>
            <a:endParaRPr lang="en-US" sz="3702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1C529-39FA-A2FE-A7E1-E68AA0980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9C06B-08CE-ECF5-A661-58B85867A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68" y="1195456"/>
            <a:ext cx="9515016" cy="2287989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>
                <a:solidFill>
                  <a:srgbClr val="011893"/>
                </a:solidFill>
              </a:rPr>
              <a:t>New idea: let’s get organized: metrics and golden datasets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316956F-89D0-EDCA-6E99-9C8B662B2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039241"/>
              </p:ext>
            </p:extLst>
          </p:nvPr>
        </p:nvGraphicFramePr>
        <p:xfrm>
          <a:off x="10040054" y="1195456"/>
          <a:ext cx="14097824" cy="7454702"/>
        </p:xfrm>
        <a:graphic>
          <a:graphicData uri="http://schemas.openxmlformats.org/drawingml/2006/table">
            <a:tbl>
              <a:tblPr/>
              <a:tblGrid>
                <a:gridCol w="3524456">
                  <a:extLst>
                    <a:ext uri="{9D8B030D-6E8A-4147-A177-3AD203B41FA5}">
                      <a16:colId xmlns:a16="http://schemas.microsoft.com/office/drawing/2014/main" val="1425950541"/>
                    </a:ext>
                  </a:extLst>
                </a:gridCol>
                <a:gridCol w="3524456">
                  <a:extLst>
                    <a:ext uri="{9D8B030D-6E8A-4147-A177-3AD203B41FA5}">
                      <a16:colId xmlns:a16="http://schemas.microsoft.com/office/drawing/2014/main" val="2646262785"/>
                    </a:ext>
                  </a:extLst>
                </a:gridCol>
                <a:gridCol w="3524456">
                  <a:extLst>
                    <a:ext uri="{9D8B030D-6E8A-4147-A177-3AD203B41FA5}">
                      <a16:colId xmlns:a16="http://schemas.microsoft.com/office/drawing/2014/main" val="132423214"/>
                    </a:ext>
                  </a:extLst>
                </a:gridCol>
                <a:gridCol w="3524456">
                  <a:extLst>
                    <a:ext uri="{9D8B030D-6E8A-4147-A177-3AD203B41FA5}">
                      <a16:colId xmlns:a16="http://schemas.microsoft.com/office/drawing/2014/main" val="543142402"/>
                    </a:ext>
                  </a:extLst>
                </a:gridCol>
              </a:tblGrid>
              <a:tr h="8934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User utterance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Available tools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Expected tool calls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Expected final answer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467039"/>
                  </a:ext>
                </a:extLst>
              </a:tr>
              <a:tr h="1646920">
                <a:tc>
                  <a:txBody>
                    <a:bodyPr/>
                    <a:lstStyle/>
                    <a:p>
                      <a:pPr marL="91440">
                        <a:buNone/>
                      </a:pPr>
                      <a:r>
                        <a:rPr lang="en-US" sz="2100" dirty="0"/>
                        <a:t>I forgot my Windows password, can you reset it?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USER_DIRECTORY, PASSWORD_RESET, EMAIL_SERVICE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1) USER_DIRECTORY(email=user) → verify identity  2) PASSWORD_RESET(user_id) → create reset token  3) EMAIL_SERVICE(user, reset_instructions)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Explains that a reset link has been sent to corporate email, with simple steps and expected timing to regain access.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688970"/>
                  </a:ext>
                </a:extLst>
              </a:tr>
              <a:tr h="1684506">
                <a:tc>
                  <a:txBody>
                    <a:bodyPr/>
                    <a:lstStyle/>
                    <a:p>
                      <a:pPr marL="91440">
                        <a:buNone/>
                      </a:pPr>
                      <a:r>
                        <a:rPr lang="en-US" sz="2100" dirty="0"/>
                        <a:t>My VPN stopped working after I changed my laptop.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USER_DIRECTORY, </a:t>
                      </a:r>
                    </a:p>
                    <a:p>
                      <a:pPr>
                        <a:buNone/>
                      </a:pPr>
                      <a:r>
                        <a:rPr lang="en-US" sz="1600" dirty="0"/>
                        <a:t>VPN_PORTAL, </a:t>
                      </a:r>
                    </a:p>
                    <a:p>
                      <a:pPr>
                        <a:buNone/>
                      </a:pPr>
                      <a:r>
                        <a:rPr lang="en-US" sz="1600" dirty="0"/>
                        <a:t>TICKET_CREATE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1) USER_DIRECTORY(email=user)  </a:t>
                      </a:r>
                    </a:p>
                    <a:p>
                      <a:pPr>
                        <a:buNone/>
                      </a:pPr>
                      <a:r>
                        <a:rPr lang="en-US" sz="1600" dirty="0"/>
                        <a:t>2) VPN_PORTAL(</a:t>
                      </a:r>
                      <a:r>
                        <a:rPr lang="en-US" sz="1600" dirty="0" err="1"/>
                        <a:t>user_id</a:t>
                      </a:r>
                      <a:r>
                        <a:rPr lang="en-US" sz="1600" dirty="0"/>
                        <a:t>, action=</a:t>
                      </a:r>
                      <a:r>
                        <a:rPr lang="en-US" sz="1600" dirty="0" err="1"/>
                        <a:t>check_profile</a:t>
                      </a:r>
                      <a:r>
                        <a:rPr lang="en-US" sz="1600" dirty="0"/>
                        <a:t>)  3) VPN_PORTAL(</a:t>
                      </a:r>
                      <a:r>
                        <a:rPr lang="en-US" sz="1600" dirty="0" err="1"/>
                        <a:t>user_id</a:t>
                      </a:r>
                      <a:r>
                        <a:rPr lang="en-US" sz="1600" dirty="0"/>
                        <a:t>, action=</a:t>
                      </a:r>
                      <a:r>
                        <a:rPr lang="en-US" sz="1600" dirty="0" err="1"/>
                        <a:t>reset_or_reprovision</a:t>
                      </a:r>
                      <a:r>
                        <a:rPr lang="en-US" sz="1600" dirty="0"/>
                        <a:t>)  4) TICKET_CREATE(details)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Confirms user identity, explains that VPN profile was reset/reprovisioned, documents ticket number, and gives concrete retry instructions (reconnect steps).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815318"/>
                  </a:ext>
                </a:extLst>
              </a:tr>
              <a:tr h="2034399">
                <a:tc>
                  <a:txBody>
                    <a:bodyPr/>
                    <a:lstStyle/>
                    <a:p>
                      <a:pPr marL="91440">
                        <a:buNone/>
                      </a:pPr>
                      <a:r>
                        <a:rPr lang="en-US" sz="2100" dirty="0"/>
                        <a:t>I joined Sales EMEA and can’t access </a:t>
                      </a:r>
                      <a:r>
                        <a:rPr lang="en-US" sz="2100" dirty="0" err="1"/>
                        <a:t>MyZForce</a:t>
                      </a:r>
                      <a:r>
                        <a:rPr lang="en-US" sz="2100" dirty="0"/>
                        <a:t>.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HR_SYSTEM, LICENSE_MANAGER, TICKET_CREATE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1) HR_SYSTEM(lookup_user) → get role+region  2) LICENSE_MANAGER(assign_salesforce_license, tier=correct_for_role_region)  3) TICKET_CREATE(details)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States that appropriate </a:t>
                      </a:r>
                      <a:r>
                        <a:rPr lang="en-US" sz="1600" dirty="0" err="1"/>
                        <a:t>MyZForce</a:t>
                      </a:r>
                      <a:r>
                        <a:rPr lang="en-US" sz="1600" dirty="0"/>
                        <a:t> license was requested/assigned, gives expected activation time, and shares tracking ticket or reference ID.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39925"/>
                  </a:ext>
                </a:extLst>
              </a:tr>
              <a:tr h="11954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latin typeface="Avenir Next" panose="020B0503020202020204" pitchFamily="34" charset="0"/>
                        </a:rPr>
                        <a:t>…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latin typeface="Avenir Next" panose="020B0503020202020204" pitchFamily="34" charset="0"/>
                        </a:rPr>
                        <a:t>…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latin typeface="Avenir Next" panose="020B0503020202020204" pitchFamily="34" charset="0"/>
                        </a:rPr>
                        <a:t>…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latin typeface="Avenir Next" panose="020B0503020202020204" pitchFamily="34" charset="0"/>
                        </a:rPr>
                        <a:t>…</a:t>
                      </a:r>
                    </a:p>
                  </a:txBody>
                  <a:tcPr marL="10658" marR="10658" marT="5329" marB="5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568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4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D0847-ADD0-8E31-C709-B018CB80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E086-82BA-BF9A-201B-BE79A492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61" y="988827"/>
            <a:ext cx="16915553" cy="1269492"/>
          </a:xfrm>
        </p:spPr>
        <p:txBody>
          <a:bodyPr anchor="b">
            <a:noAutofit/>
          </a:bodyPr>
          <a:lstStyle/>
          <a:p>
            <a:pPr algn="l"/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Golden dataset with ground truth: </a:t>
            </a:r>
            <a:b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the mythical 100 and the regression test mindset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03649-6CE6-6529-B126-BBD35A6CF2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13672" b="41494"/>
          <a:stretch>
            <a:fillRect/>
          </a:stretch>
        </p:blipFill>
        <p:spPr>
          <a:xfrm>
            <a:off x="8198407" y="7054415"/>
            <a:ext cx="15083270" cy="1712512"/>
          </a:xfrm>
          <a:custGeom>
            <a:avLst/>
            <a:gdLst>
              <a:gd name="connsiteX0" fmla="*/ 0 w 15083270"/>
              <a:gd name="connsiteY0" fmla="*/ 0 h 1712512"/>
              <a:gd name="connsiteX1" fmla="*/ 580126 w 15083270"/>
              <a:gd name="connsiteY1" fmla="*/ 0 h 1712512"/>
              <a:gd name="connsiteX2" fmla="*/ 858586 w 15083270"/>
              <a:gd name="connsiteY2" fmla="*/ 0 h 1712512"/>
              <a:gd name="connsiteX3" fmla="*/ 1438712 w 15083270"/>
              <a:gd name="connsiteY3" fmla="*/ 0 h 1712512"/>
              <a:gd name="connsiteX4" fmla="*/ 2018838 w 15083270"/>
              <a:gd name="connsiteY4" fmla="*/ 0 h 1712512"/>
              <a:gd name="connsiteX5" fmla="*/ 2900629 w 15083270"/>
              <a:gd name="connsiteY5" fmla="*/ 0 h 1712512"/>
              <a:gd name="connsiteX6" fmla="*/ 3179089 w 15083270"/>
              <a:gd name="connsiteY6" fmla="*/ 0 h 1712512"/>
              <a:gd name="connsiteX7" fmla="*/ 3306717 w 15083270"/>
              <a:gd name="connsiteY7" fmla="*/ 0 h 1712512"/>
              <a:gd name="connsiteX8" fmla="*/ 4188508 w 15083270"/>
              <a:gd name="connsiteY8" fmla="*/ 0 h 1712512"/>
              <a:gd name="connsiteX9" fmla="*/ 4617801 w 15083270"/>
              <a:gd name="connsiteY9" fmla="*/ 0 h 1712512"/>
              <a:gd name="connsiteX10" fmla="*/ 4896261 w 15083270"/>
              <a:gd name="connsiteY10" fmla="*/ 0 h 1712512"/>
              <a:gd name="connsiteX11" fmla="*/ 5627220 w 15083270"/>
              <a:gd name="connsiteY11" fmla="*/ 0 h 1712512"/>
              <a:gd name="connsiteX12" fmla="*/ 6207346 w 15083270"/>
              <a:gd name="connsiteY12" fmla="*/ 0 h 1712512"/>
              <a:gd name="connsiteX13" fmla="*/ 6636639 w 15083270"/>
              <a:gd name="connsiteY13" fmla="*/ 0 h 1712512"/>
              <a:gd name="connsiteX14" fmla="*/ 6915099 w 15083270"/>
              <a:gd name="connsiteY14" fmla="*/ 0 h 1712512"/>
              <a:gd name="connsiteX15" fmla="*/ 7796890 w 15083270"/>
              <a:gd name="connsiteY15" fmla="*/ 0 h 1712512"/>
              <a:gd name="connsiteX16" fmla="*/ 7924518 w 15083270"/>
              <a:gd name="connsiteY16" fmla="*/ 0 h 1712512"/>
              <a:gd name="connsiteX17" fmla="*/ 8504644 w 15083270"/>
              <a:gd name="connsiteY17" fmla="*/ 0 h 1712512"/>
              <a:gd name="connsiteX18" fmla="*/ 9235602 w 15083270"/>
              <a:gd name="connsiteY18" fmla="*/ 0 h 1712512"/>
              <a:gd name="connsiteX19" fmla="*/ 10117393 w 15083270"/>
              <a:gd name="connsiteY19" fmla="*/ 0 h 1712512"/>
              <a:gd name="connsiteX20" fmla="*/ 10697519 w 15083270"/>
              <a:gd name="connsiteY20" fmla="*/ 0 h 1712512"/>
              <a:gd name="connsiteX21" fmla="*/ 10825147 w 15083270"/>
              <a:gd name="connsiteY21" fmla="*/ 0 h 1712512"/>
              <a:gd name="connsiteX22" fmla="*/ 10952775 w 15083270"/>
              <a:gd name="connsiteY22" fmla="*/ 0 h 1712512"/>
              <a:gd name="connsiteX23" fmla="*/ 11080402 w 15083270"/>
              <a:gd name="connsiteY23" fmla="*/ 0 h 1712512"/>
              <a:gd name="connsiteX24" fmla="*/ 11208030 w 15083270"/>
              <a:gd name="connsiteY24" fmla="*/ 0 h 1712512"/>
              <a:gd name="connsiteX25" fmla="*/ 11486490 w 15083270"/>
              <a:gd name="connsiteY25" fmla="*/ 0 h 1712512"/>
              <a:gd name="connsiteX26" fmla="*/ 12066616 w 15083270"/>
              <a:gd name="connsiteY26" fmla="*/ 0 h 1712512"/>
              <a:gd name="connsiteX27" fmla="*/ 12194244 w 15083270"/>
              <a:gd name="connsiteY27" fmla="*/ 0 h 1712512"/>
              <a:gd name="connsiteX28" fmla="*/ 12472704 w 15083270"/>
              <a:gd name="connsiteY28" fmla="*/ 0 h 1712512"/>
              <a:gd name="connsiteX29" fmla="*/ 13354495 w 15083270"/>
              <a:gd name="connsiteY29" fmla="*/ 0 h 1712512"/>
              <a:gd name="connsiteX30" fmla="*/ 13632956 w 15083270"/>
              <a:gd name="connsiteY30" fmla="*/ 0 h 1712512"/>
              <a:gd name="connsiteX31" fmla="*/ 14514747 w 15083270"/>
              <a:gd name="connsiteY31" fmla="*/ 0 h 1712512"/>
              <a:gd name="connsiteX32" fmla="*/ 15083270 w 15083270"/>
              <a:gd name="connsiteY32" fmla="*/ 0 h 1712512"/>
              <a:gd name="connsiteX33" fmla="*/ 15083270 w 15083270"/>
              <a:gd name="connsiteY33" fmla="*/ 605088 h 1712512"/>
              <a:gd name="connsiteX34" fmla="*/ 15083270 w 15083270"/>
              <a:gd name="connsiteY34" fmla="*/ 1141675 h 1712512"/>
              <a:gd name="connsiteX35" fmla="*/ 15083270 w 15083270"/>
              <a:gd name="connsiteY35" fmla="*/ 1712512 h 1712512"/>
              <a:gd name="connsiteX36" fmla="*/ 14804810 w 15083270"/>
              <a:gd name="connsiteY36" fmla="*/ 1712512 h 1712512"/>
              <a:gd name="connsiteX37" fmla="*/ 14073851 w 15083270"/>
              <a:gd name="connsiteY37" fmla="*/ 1712512 h 1712512"/>
              <a:gd name="connsiteX38" fmla="*/ 13644558 w 15083270"/>
              <a:gd name="connsiteY38" fmla="*/ 1712512 h 1712512"/>
              <a:gd name="connsiteX39" fmla="*/ 12913600 w 15083270"/>
              <a:gd name="connsiteY39" fmla="*/ 1712512 h 1712512"/>
              <a:gd name="connsiteX40" fmla="*/ 12484307 w 15083270"/>
              <a:gd name="connsiteY40" fmla="*/ 1712512 h 1712512"/>
              <a:gd name="connsiteX41" fmla="*/ 12356679 w 15083270"/>
              <a:gd name="connsiteY41" fmla="*/ 1712512 h 1712512"/>
              <a:gd name="connsiteX42" fmla="*/ 11927386 w 15083270"/>
              <a:gd name="connsiteY42" fmla="*/ 1712512 h 1712512"/>
              <a:gd name="connsiteX43" fmla="*/ 11799758 w 15083270"/>
              <a:gd name="connsiteY43" fmla="*/ 1712512 h 1712512"/>
              <a:gd name="connsiteX44" fmla="*/ 11370465 w 15083270"/>
              <a:gd name="connsiteY44" fmla="*/ 1712512 h 1712512"/>
              <a:gd name="connsiteX45" fmla="*/ 10790339 w 15083270"/>
              <a:gd name="connsiteY45" fmla="*/ 1712512 h 1712512"/>
              <a:gd name="connsiteX46" fmla="*/ 10511879 w 15083270"/>
              <a:gd name="connsiteY46" fmla="*/ 1712512 h 1712512"/>
              <a:gd name="connsiteX47" fmla="*/ 9931753 w 15083270"/>
              <a:gd name="connsiteY47" fmla="*/ 1712512 h 1712512"/>
              <a:gd name="connsiteX48" fmla="*/ 9049962 w 15083270"/>
              <a:gd name="connsiteY48" fmla="*/ 1712512 h 1712512"/>
              <a:gd name="connsiteX49" fmla="*/ 8771502 w 15083270"/>
              <a:gd name="connsiteY49" fmla="*/ 1712512 h 1712512"/>
              <a:gd name="connsiteX50" fmla="*/ 8493041 w 15083270"/>
              <a:gd name="connsiteY50" fmla="*/ 1712512 h 1712512"/>
              <a:gd name="connsiteX51" fmla="*/ 8063748 w 15083270"/>
              <a:gd name="connsiteY51" fmla="*/ 1712512 h 1712512"/>
              <a:gd name="connsiteX52" fmla="*/ 7785288 w 15083270"/>
              <a:gd name="connsiteY52" fmla="*/ 1712512 h 1712512"/>
              <a:gd name="connsiteX53" fmla="*/ 7355995 w 15083270"/>
              <a:gd name="connsiteY53" fmla="*/ 1712512 h 1712512"/>
              <a:gd name="connsiteX54" fmla="*/ 6926702 w 15083270"/>
              <a:gd name="connsiteY54" fmla="*/ 1712512 h 1712512"/>
              <a:gd name="connsiteX55" fmla="*/ 6346576 w 15083270"/>
              <a:gd name="connsiteY55" fmla="*/ 1712512 h 1712512"/>
              <a:gd name="connsiteX56" fmla="*/ 5615617 w 15083270"/>
              <a:gd name="connsiteY56" fmla="*/ 1712512 h 1712512"/>
              <a:gd name="connsiteX57" fmla="*/ 5337157 w 15083270"/>
              <a:gd name="connsiteY57" fmla="*/ 1712512 h 1712512"/>
              <a:gd name="connsiteX58" fmla="*/ 4907864 w 15083270"/>
              <a:gd name="connsiteY58" fmla="*/ 1712512 h 1712512"/>
              <a:gd name="connsiteX59" fmla="*/ 4780236 w 15083270"/>
              <a:gd name="connsiteY59" fmla="*/ 1712512 h 1712512"/>
              <a:gd name="connsiteX60" fmla="*/ 3898445 w 15083270"/>
              <a:gd name="connsiteY60" fmla="*/ 1712512 h 1712512"/>
              <a:gd name="connsiteX61" fmla="*/ 3770818 w 15083270"/>
              <a:gd name="connsiteY61" fmla="*/ 1712512 h 1712512"/>
              <a:gd name="connsiteX62" fmla="*/ 3190692 w 15083270"/>
              <a:gd name="connsiteY62" fmla="*/ 1712512 h 1712512"/>
              <a:gd name="connsiteX63" fmla="*/ 2308901 w 15083270"/>
              <a:gd name="connsiteY63" fmla="*/ 1712512 h 1712512"/>
              <a:gd name="connsiteX64" fmla="*/ 2181273 w 15083270"/>
              <a:gd name="connsiteY64" fmla="*/ 1712512 h 1712512"/>
              <a:gd name="connsiteX65" fmla="*/ 1601147 w 15083270"/>
              <a:gd name="connsiteY65" fmla="*/ 1712512 h 1712512"/>
              <a:gd name="connsiteX66" fmla="*/ 1171854 w 15083270"/>
              <a:gd name="connsiteY66" fmla="*/ 1712512 h 1712512"/>
              <a:gd name="connsiteX67" fmla="*/ 742561 w 15083270"/>
              <a:gd name="connsiteY67" fmla="*/ 1712512 h 1712512"/>
              <a:gd name="connsiteX68" fmla="*/ 0 w 15083270"/>
              <a:gd name="connsiteY68" fmla="*/ 1712512 h 1712512"/>
              <a:gd name="connsiteX69" fmla="*/ 0 w 15083270"/>
              <a:gd name="connsiteY69" fmla="*/ 1175925 h 1712512"/>
              <a:gd name="connsiteX70" fmla="*/ 0 w 15083270"/>
              <a:gd name="connsiteY70" fmla="*/ 622213 h 1712512"/>
              <a:gd name="connsiteX71" fmla="*/ 0 w 15083270"/>
              <a:gd name="connsiteY71" fmla="*/ 0 h 171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083270" h="1712512" fill="none" extrusionOk="0">
                <a:moveTo>
                  <a:pt x="0" y="0"/>
                </a:moveTo>
                <a:cubicBezTo>
                  <a:pt x="175424" y="-39576"/>
                  <a:pt x="291148" y="9167"/>
                  <a:pt x="580126" y="0"/>
                </a:cubicBezTo>
                <a:cubicBezTo>
                  <a:pt x="869104" y="-9167"/>
                  <a:pt x="770103" y="20001"/>
                  <a:pt x="858586" y="0"/>
                </a:cubicBezTo>
                <a:cubicBezTo>
                  <a:pt x="947069" y="-20001"/>
                  <a:pt x="1289346" y="443"/>
                  <a:pt x="1438712" y="0"/>
                </a:cubicBezTo>
                <a:cubicBezTo>
                  <a:pt x="1588078" y="-443"/>
                  <a:pt x="1737600" y="68570"/>
                  <a:pt x="2018838" y="0"/>
                </a:cubicBezTo>
                <a:cubicBezTo>
                  <a:pt x="2300076" y="-68570"/>
                  <a:pt x="2698631" y="49634"/>
                  <a:pt x="2900629" y="0"/>
                </a:cubicBezTo>
                <a:cubicBezTo>
                  <a:pt x="3102627" y="-49634"/>
                  <a:pt x="3123356" y="11758"/>
                  <a:pt x="3179089" y="0"/>
                </a:cubicBezTo>
                <a:cubicBezTo>
                  <a:pt x="3234822" y="-11758"/>
                  <a:pt x="3259954" y="14470"/>
                  <a:pt x="3306717" y="0"/>
                </a:cubicBezTo>
                <a:cubicBezTo>
                  <a:pt x="3353480" y="-14470"/>
                  <a:pt x="3858639" y="2707"/>
                  <a:pt x="4188508" y="0"/>
                </a:cubicBezTo>
                <a:cubicBezTo>
                  <a:pt x="4518377" y="-2707"/>
                  <a:pt x="4524358" y="46317"/>
                  <a:pt x="4617801" y="0"/>
                </a:cubicBezTo>
                <a:cubicBezTo>
                  <a:pt x="4711244" y="-46317"/>
                  <a:pt x="4773627" y="12951"/>
                  <a:pt x="4896261" y="0"/>
                </a:cubicBezTo>
                <a:cubicBezTo>
                  <a:pt x="5018895" y="-12951"/>
                  <a:pt x="5293524" y="37866"/>
                  <a:pt x="5627220" y="0"/>
                </a:cubicBezTo>
                <a:cubicBezTo>
                  <a:pt x="5960916" y="-37866"/>
                  <a:pt x="6060522" y="40283"/>
                  <a:pt x="6207346" y="0"/>
                </a:cubicBezTo>
                <a:cubicBezTo>
                  <a:pt x="6354170" y="-40283"/>
                  <a:pt x="6537405" y="28047"/>
                  <a:pt x="6636639" y="0"/>
                </a:cubicBezTo>
                <a:cubicBezTo>
                  <a:pt x="6735873" y="-28047"/>
                  <a:pt x="6854629" y="7351"/>
                  <a:pt x="6915099" y="0"/>
                </a:cubicBezTo>
                <a:cubicBezTo>
                  <a:pt x="6975569" y="-7351"/>
                  <a:pt x="7487885" y="24452"/>
                  <a:pt x="7796890" y="0"/>
                </a:cubicBezTo>
                <a:cubicBezTo>
                  <a:pt x="8105895" y="-24452"/>
                  <a:pt x="7892080" y="8467"/>
                  <a:pt x="7924518" y="0"/>
                </a:cubicBezTo>
                <a:cubicBezTo>
                  <a:pt x="7956956" y="-8467"/>
                  <a:pt x="8309516" y="13211"/>
                  <a:pt x="8504644" y="0"/>
                </a:cubicBezTo>
                <a:cubicBezTo>
                  <a:pt x="8699772" y="-13211"/>
                  <a:pt x="9021996" y="1666"/>
                  <a:pt x="9235602" y="0"/>
                </a:cubicBezTo>
                <a:cubicBezTo>
                  <a:pt x="9449208" y="-1666"/>
                  <a:pt x="9884469" y="85770"/>
                  <a:pt x="10117393" y="0"/>
                </a:cubicBezTo>
                <a:cubicBezTo>
                  <a:pt x="10350317" y="-85770"/>
                  <a:pt x="10433832" y="21409"/>
                  <a:pt x="10697519" y="0"/>
                </a:cubicBezTo>
                <a:cubicBezTo>
                  <a:pt x="10961206" y="-21409"/>
                  <a:pt x="10788147" y="10252"/>
                  <a:pt x="10825147" y="0"/>
                </a:cubicBezTo>
                <a:cubicBezTo>
                  <a:pt x="10862147" y="-10252"/>
                  <a:pt x="10892345" y="6454"/>
                  <a:pt x="10952775" y="0"/>
                </a:cubicBezTo>
                <a:cubicBezTo>
                  <a:pt x="11013205" y="-6454"/>
                  <a:pt x="11038738" y="14347"/>
                  <a:pt x="11080402" y="0"/>
                </a:cubicBezTo>
                <a:cubicBezTo>
                  <a:pt x="11122066" y="-14347"/>
                  <a:pt x="11163216" y="36"/>
                  <a:pt x="11208030" y="0"/>
                </a:cubicBezTo>
                <a:cubicBezTo>
                  <a:pt x="11252844" y="-36"/>
                  <a:pt x="11392715" y="22192"/>
                  <a:pt x="11486490" y="0"/>
                </a:cubicBezTo>
                <a:cubicBezTo>
                  <a:pt x="11580265" y="-22192"/>
                  <a:pt x="11832235" y="49614"/>
                  <a:pt x="12066616" y="0"/>
                </a:cubicBezTo>
                <a:cubicBezTo>
                  <a:pt x="12300997" y="-49614"/>
                  <a:pt x="12161130" y="4144"/>
                  <a:pt x="12194244" y="0"/>
                </a:cubicBezTo>
                <a:cubicBezTo>
                  <a:pt x="12227358" y="-4144"/>
                  <a:pt x="12370995" y="31878"/>
                  <a:pt x="12472704" y="0"/>
                </a:cubicBezTo>
                <a:cubicBezTo>
                  <a:pt x="12574413" y="-31878"/>
                  <a:pt x="13174311" y="53166"/>
                  <a:pt x="13354495" y="0"/>
                </a:cubicBezTo>
                <a:cubicBezTo>
                  <a:pt x="13534679" y="-53166"/>
                  <a:pt x="13563883" y="2114"/>
                  <a:pt x="13632956" y="0"/>
                </a:cubicBezTo>
                <a:cubicBezTo>
                  <a:pt x="13702029" y="-2114"/>
                  <a:pt x="14133697" y="86357"/>
                  <a:pt x="14514747" y="0"/>
                </a:cubicBezTo>
                <a:cubicBezTo>
                  <a:pt x="14895797" y="-86357"/>
                  <a:pt x="14938794" y="21943"/>
                  <a:pt x="15083270" y="0"/>
                </a:cubicBezTo>
                <a:cubicBezTo>
                  <a:pt x="15086417" y="213017"/>
                  <a:pt x="15060600" y="398607"/>
                  <a:pt x="15083270" y="605088"/>
                </a:cubicBezTo>
                <a:cubicBezTo>
                  <a:pt x="15105940" y="811569"/>
                  <a:pt x="15071315" y="1018450"/>
                  <a:pt x="15083270" y="1141675"/>
                </a:cubicBezTo>
                <a:cubicBezTo>
                  <a:pt x="15095225" y="1264900"/>
                  <a:pt x="15039338" y="1531115"/>
                  <a:pt x="15083270" y="1712512"/>
                </a:cubicBezTo>
                <a:cubicBezTo>
                  <a:pt x="15014176" y="1734996"/>
                  <a:pt x="14932016" y="1684190"/>
                  <a:pt x="14804810" y="1712512"/>
                </a:cubicBezTo>
                <a:cubicBezTo>
                  <a:pt x="14677604" y="1740834"/>
                  <a:pt x="14254110" y="1655962"/>
                  <a:pt x="14073851" y="1712512"/>
                </a:cubicBezTo>
                <a:cubicBezTo>
                  <a:pt x="13893592" y="1769062"/>
                  <a:pt x="13744611" y="1698052"/>
                  <a:pt x="13644558" y="1712512"/>
                </a:cubicBezTo>
                <a:cubicBezTo>
                  <a:pt x="13544505" y="1726972"/>
                  <a:pt x="13223457" y="1665162"/>
                  <a:pt x="12913600" y="1712512"/>
                </a:cubicBezTo>
                <a:cubicBezTo>
                  <a:pt x="12603743" y="1759862"/>
                  <a:pt x="12698460" y="1692634"/>
                  <a:pt x="12484307" y="1712512"/>
                </a:cubicBezTo>
                <a:cubicBezTo>
                  <a:pt x="12270154" y="1732390"/>
                  <a:pt x="12391913" y="1701944"/>
                  <a:pt x="12356679" y="1712512"/>
                </a:cubicBezTo>
                <a:cubicBezTo>
                  <a:pt x="12321445" y="1723080"/>
                  <a:pt x="12064208" y="1687039"/>
                  <a:pt x="11927386" y="1712512"/>
                </a:cubicBezTo>
                <a:cubicBezTo>
                  <a:pt x="11790564" y="1737985"/>
                  <a:pt x="11861751" y="1705054"/>
                  <a:pt x="11799758" y="1712512"/>
                </a:cubicBezTo>
                <a:cubicBezTo>
                  <a:pt x="11737765" y="1719970"/>
                  <a:pt x="11518710" y="1674680"/>
                  <a:pt x="11370465" y="1712512"/>
                </a:cubicBezTo>
                <a:cubicBezTo>
                  <a:pt x="11222220" y="1750344"/>
                  <a:pt x="11034518" y="1648916"/>
                  <a:pt x="10790339" y="1712512"/>
                </a:cubicBezTo>
                <a:cubicBezTo>
                  <a:pt x="10546160" y="1776108"/>
                  <a:pt x="10603673" y="1690828"/>
                  <a:pt x="10511879" y="1712512"/>
                </a:cubicBezTo>
                <a:cubicBezTo>
                  <a:pt x="10420085" y="1734196"/>
                  <a:pt x="10104636" y="1700276"/>
                  <a:pt x="9931753" y="1712512"/>
                </a:cubicBezTo>
                <a:cubicBezTo>
                  <a:pt x="9758870" y="1724748"/>
                  <a:pt x="9271062" y="1663653"/>
                  <a:pt x="9049962" y="1712512"/>
                </a:cubicBezTo>
                <a:cubicBezTo>
                  <a:pt x="8828862" y="1761371"/>
                  <a:pt x="8846632" y="1707225"/>
                  <a:pt x="8771502" y="1712512"/>
                </a:cubicBezTo>
                <a:cubicBezTo>
                  <a:pt x="8696372" y="1717799"/>
                  <a:pt x="8553402" y="1681047"/>
                  <a:pt x="8493041" y="1712512"/>
                </a:cubicBezTo>
                <a:cubicBezTo>
                  <a:pt x="8432680" y="1743977"/>
                  <a:pt x="8235077" y="1696680"/>
                  <a:pt x="8063748" y="1712512"/>
                </a:cubicBezTo>
                <a:cubicBezTo>
                  <a:pt x="7892419" y="1728344"/>
                  <a:pt x="7877229" y="1702979"/>
                  <a:pt x="7785288" y="1712512"/>
                </a:cubicBezTo>
                <a:cubicBezTo>
                  <a:pt x="7693347" y="1722045"/>
                  <a:pt x="7468828" y="1698740"/>
                  <a:pt x="7355995" y="1712512"/>
                </a:cubicBezTo>
                <a:cubicBezTo>
                  <a:pt x="7243162" y="1726284"/>
                  <a:pt x="7138019" y="1704274"/>
                  <a:pt x="6926702" y="1712512"/>
                </a:cubicBezTo>
                <a:cubicBezTo>
                  <a:pt x="6715385" y="1720750"/>
                  <a:pt x="6520537" y="1695802"/>
                  <a:pt x="6346576" y="1712512"/>
                </a:cubicBezTo>
                <a:cubicBezTo>
                  <a:pt x="6172615" y="1729222"/>
                  <a:pt x="5839142" y="1647619"/>
                  <a:pt x="5615617" y="1712512"/>
                </a:cubicBezTo>
                <a:cubicBezTo>
                  <a:pt x="5392092" y="1777405"/>
                  <a:pt x="5412014" y="1692219"/>
                  <a:pt x="5337157" y="1712512"/>
                </a:cubicBezTo>
                <a:cubicBezTo>
                  <a:pt x="5262300" y="1732805"/>
                  <a:pt x="5098811" y="1676315"/>
                  <a:pt x="4907864" y="1712512"/>
                </a:cubicBezTo>
                <a:cubicBezTo>
                  <a:pt x="4716917" y="1748709"/>
                  <a:pt x="4834217" y="1700855"/>
                  <a:pt x="4780236" y="1712512"/>
                </a:cubicBezTo>
                <a:cubicBezTo>
                  <a:pt x="4726255" y="1724169"/>
                  <a:pt x="4273657" y="1699092"/>
                  <a:pt x="3898445" y="1712512"/>
                </a:cubicBezTo>
                <a:cubicBezTo>
                  <a:pt x="3523233" y="1725932"/>
                  <a:pt x="3810426" y="1708236"/>
                  <a:pt x="3770818" y="1712512"/>
                </a:cubicBezTo>
                <a:cubicBezTo>
                  <a:pt x="3731210" y="1716788"/>
                  <a:pt x="3376591" y="1679911"/>
                  <a:pt x="3190692" y="1712512"/>
                </a:cubicBezTo>
                <a:cubicBezTo>
                  <a:pt x="3004793" y="1745113"/>
                  <a:pt x="2550882" y="1681804"/>
                  <a:pt x="2308901" y="1712512"/>
                </a:cubicBezTo>
                <a:cubicBezTo>
                  <a:pt x="2066920" y="1743220"/>
                  <a:pt x="2218001" y="1704459"/>
                  <a:pt x="2181273" y="1712512"/>
                </a:cubicBezTo>
                <a:cubicBezTo>
                  <a:pt x="2144545" y="1720565"/>
                  <a:pt x="1744855" y="1671953"/>
                  <a:pt x="1601147" y="1712512"/>
                </a:cubicBezTo>
                <a:cubicBezTo>
                  <a:pt x="1457439" y="1753071"/>
                  <a:pt x="1368569" y="1696254"/>
                  <a:pt x="1171854" y="1712512"/>
                </a:cubicBezTo>
                <a:cubicBezTo>
                  <a:pt x="975139" y="1728770"/>
                  <a:pt x="879908" y="1671893"/>
                  <a:pt x="742561" y="1712512"/>
                </a:cubicBezTo>
                <a:cubicBezTo>
                  <a:pt x="605214" y="1753131"/>
                  <a:pt x="238362" y="1644463"/>
                  <a:pt x="0" y="1712512"/>
                </a:cubicBezTo>
                <a:cubicBezTo>
                  <a:pt x="-61468" y="1513351"/>
                  <a:pt x="47090" y="1435231"/>
                  <a:pt x="0" y="1175925"/>
                </a:cubicBezTo>
                <a:cubicBezTo>
                  <a:pt x="-47090" y="916619"/>
                  <a:pt x="47287" y="889138"/>
                  <a:pt x="0" y="622213"/>
                </a:cubicBezTo>
                <a:cubicBezTo>
                  <a:pt x="-47287" y="355288"/>
                  <a:pt x="9889" y="308521"/>
                  <a:pt x="0" y="0"/>
                </a:cubicBezTo>
                <a:close/>
              </a:path>
              <a:path w="15083270" h="1712512" stroke="0" extrusionOk="0">
                <a:moveTo>
                  <a:pt x="0" y="0"/>
                </a:moveTo>
                <a:cubicBezTo>
                  <a:pt x="242147" y="-18810"/>
                  <a:pt x="387326" y="47134"/>
                  <a:pt x="580126" y="0"/>
                </a:cubicBezTo>
                <a:cubicBezTo>
                  <a:pt x="772926" y="-47134"/>
                  <a:pt x="801472" y="24520"/>
                  <a:pt x="858586" y="0"/>
                </a:cubicBezTo>
                <a:cubicBezTo>
                  <a:pt x="915700" y="-24520"/>
                  <a:pt x="1132151" y="49945"/>
                  <a:pt x="1287879" y="0"/>
                </a:cubicBezTo>
                <a:cubicBezTo>
                  <a:pt x="1443607" y="-49945"/>
                  <a:pt x="1505985" y="42255"/>
                  <a:pt x="1717172" y="0"/>
                </a:cubicBezTo>
                <a:cubicBezTo>
                  <a:pt x="1928359" y="-42255"/>
                  <a:pt x="2272848" y="60749"/>
                  <a:pt x="2448131" y="0"/>
                </a:cubicBezTo>
                <a:cubicBezTo>
                  <a:pt x="2623414" y="-60749"/>
                  <a:pt x="2538133" y="3295"/>
                  <a:pt x="2575758" y="0"/>
                </a:cubicBezTo>
                <a:cubicBezTo>
                  <a:pt x="2613383" y="-3295"/>
                  <a:pt x="3035946" y="36942"/>
                  <a:pt x="3155884" y="0"/>
                </a:cubicBezTo>
                <a:cubicBezTo>
                  <a:pt x="3275822" y="-36942"/>
                  <a:pt x="3405607" y="44113"/>
                  <a:pt x="3585177" y="0"/>
                </a:cubicBezTo>
                <a:cubicBezTo>
                  <a:pt x="3764747" y="-44113"/>
                  <a:pt x="4036891" y="22197"/>
                  <a:pt x="4466968" y="0"/>
                </a:cubicBezTo>
                <a:cubicBezTo>
                  <a:pt x="4897045" y="-22197"/>
                  <a:pt x="4559067" y="3078"/>
                  <a:pt x="4594596" y="0"/>
                </a:cubicBezTo>
                <a:cubicBezTo>
                  <a:pt x="4630125" y="-3078"/>
                  <a:pt x="5005159" y="30332"/>
                  <a:pt x="5174722" y="0"/>
                </a:cubicBezTo>
                <a:cubicBezTo>
                  <a:pt x="5344285" y="-30332"/>
                  <a:pt x="5267741" y="13701"/>
                  <a:pt x="5302350" y="0"/>
                </a:cubicBezTo>
                <a:cubicBezTo>
                  <a:pt x="5336959" y="-13701"/>
                  <a:pt x="5470342" y="11192"/>
                  <a:pt x="5580810" y="0"/>
                </a:cubicBezTo>
                <a:cubicBezTo>
                  <a:pt x="5691278" y="-11192"/>
                  <a:pt x="5906658" y="21039"/>
                  <a:pt x="6160936" y="0"/>
                </a:cubicBezTo>
                <a:cubicBezTo>
                  <a:pt x="6415214" y="-21039"/>
                  <a:pt x="6253007" y="6716"/>
                  <a:pt x="6288563" y="0"/>
                </a:cubicBezTo>
                <a:cubicBezTo>
                  <a:pt x="6324119" y="-6716"/>
                  <a:pt x="6609482" y="57250"/>
                  <a:pt x="6868689" y="0"/>
                </a:cubicBezTo>
                <a:cubicBezTo>
                  <a:pt x="7127896" y="-57250"/>
                  <a:pt x="7021122" y="3881"/>
                  <a:pt x="7147149" y="0"/>
                </a:cubicBezTo>
                <a:cubicBezTo>
                  <a:pt x="7273176" y="-3881"/>
                  <a:pt x="7709337" y="41141"/>
                  <a:pt x="8028941" y="0"/>
                </a:cubicBezTo>
                <a:cubicBezTo>
                  <a:pt x="8348545" y="-41141"/>
                  <a:pt x="8098008" y="8655"/>
                  <a:pt x="8156568" y="0"/>
                </a:cubicBezTo>
                <a:cubicBezTo>
                  <a:pt x="8215128" y="-8655"/>
                  <a:pt x="8595955" y="59546"/>
                  <a:pt x="8736694" y="0"/>
                </a:cubicBezTo>
                <a:cubicBezTo>
                  <a:pt x="8877433" y="-59546"/>
                  <a:pt x="9240770" y="83901"/>
                  <a:pt x="9618485" y="0"/>
                </a:cubicBezTo>
                <a:cubicBezTo>
                  <a:pt x="9996200" y="-83901"/>
                  <a:pt x="9831271" y="3341"/>
                  <a:pt x="9896946" y="0"/>
                </a:cubicBezTo>
                <a:cubicBezTo>
                  <a:pt x="9962621" y="-3341"/>
                  <a:pt x="10092099" y="13537"/>
                  <a:pt x="10175406" y="0"/>
                </a:cubicBezTo>
                <a:cubicBezTo>
                  <a:pt x="10258713" y="-13537"/>
                  <a:pt x="10268848" y="12565"/>
                  <a:pt x="10303034" y="0"/>
                </a:cubicBezTo>
                <a:cubicBezTo>
                  <a:pt x="10337220" y="-12565"/>
                  <a:pt x="10832560" y="61887"/>
                  <a:pt x="11184825" y="0"/>
                </a:cubicBezTo>
                <a:cubicBezTo>
                  <a:pt x="11537090" y="-61887"/>
                  <a:pt x="11332175" y="16507"/>
                  <a:pt x="11463285" y="0"/>
                </a:cubicBezTo>
                <a:cubicBezTo>
                  <a:pt x="11594395" y="-16507"/>
                  <a:pt x="11770968" y="18424"/>
                  <a:pt x="11892578" y="0"/>
                </a:cubicBezTo>
                <a:cubicBezTo>
                  <a:pt x="12014188" y="-18424"/>
                  <a:pt x="12109682" y="26640"/>
                  <a:pt x="12171039" y="0"/>
                </a:cubicBezTo>
                <a:cubicBezTo>
                  <a:pt x="12232396" y="-26640"/>
                  <a:pt x="12613982" y="2450"/>
                  <a:pt x="13052830" y="0"/>
                </a:cubicBezTo>
                <a:cubicBezTo>
                  <a:pt x="13491678" y="-2450"/>
                  <a:pt x="13258200" y="17713"/>
                  <a:pt x="13331290" y="0"/>
                </a:cubicBezTo>
                <a:cubicBezTo>
                  <a:pt x="13404380" y="-17713"/>
                  <a:pt x="13680423" y="43057"/>
                  <a:pt x="13911416" y="0"/>
                </a:cubicBezTo>
                <a:cubicBezTo>
                  <a:pt x="14142409" y="-43057"/>
                  <a:pt x="14767465" y="116721"/>
                  <a:pt x="15083270" y="0"/>
                </a:cubicBezTo>
                <a:cubicBezTo>
                  <a:pt x="15121282" y="265610"/>
                  <a:pt x="15048356" y="293662"/>
                  <a:pt x="15083270" y="570837"/>
                </a:cubicBezTo>
                <a:cubicBezTo>
                  <a:pt x="15118184" y="848012"/>
                  <a:pt x="15048561" y="906874"/>
                  <a:pt x="15083270" y="1107424"/>
                </a:cubicBezTo>
                <a:cubicBezTo>
                  <a:pt x="15117979" y="1307974"/>
                  <a:pt x="15082184" y="1480524"/>
                  <a:pt x="15083270" y="1712512"/>
                </a:cubicBezTo>
                <a:cubicBezTo>
                  <a:pt x="14919095" y="1735642"/>
                  <a:pt x="14542873" y="1684180"/>
                  <a:pt x="14352312" y="1712512"/>
                </a:cubicBezTo>
                <a:cubicBezTo>
                  <a:pt x="14161751" y="1740844"/>
                  <a:pt x="14004832" y="1689569"/>
                  <a:pt x="13772186" y="1712512"/>
                </a:cubicBezTo>
                <a:cubicBezTo>
                  <a:pt x="13539540" y="1735455"/>
                  <a:pt x="13295413" y="1665727"/>
                  <a:pt x="13041227" y="1712512"/>
                </a:cubicBezTo>
                <a:cubicBezTo>
                  <a:pt x="12787041" y="1759297"/>
                  <a:pt x="12632368" y="1670335"/>
                  <a:pt x="12310269" y="1712512"/>
                </a:cubicBezTo>
                <a:cubicBezTo>
                  <a:pt x="11988170" y="1754689"/>
                  <a:pt x="11927752" y="1683423"/>
                  <a:pt x="11730143" y="1712512"/>
                </a:cubicBezTo>
                <a:cubicBezTo>
                  <a:pt x="11532534" y="1741601"/>
                  <a:pt x="11166066" y="1662883"/>
                  <a:pt x="10848352" y="1712512"/>
                </a:cubicBezTo>
                <a:cubicBezTo>
                  <a:pt x="10530638" y="1762141"/>
                  <a:pt x="10569045" y="1687798"/>
                  <a:pt x="10419059" y="1712512"/>
                </a:cubicBezTo>
                <a:cubicBezTo>
                  <a:pt x="10269073" y="1737226"/>
                  <a:pt x="10206020" y="1687605"/>
                  <a:pt x="10140598" y="1712512"/>
                </a:cubicBezTo>
                <a:cubicBezTo>
                  <a:pt x="10075176" y="1737419"/>
                  <a:pt x="9458217" y="1697341"/>
                  <a:pt x="9258807" y="1712512"/>
                </a:cubicBezTo>
                <a:cubicBezTo>
                  <a:pt x="9059397" y="1727683"/>
                  <a:pt x="9170342" y="1709895"/>
                  <a:pt x="9131180" y="1712512"/>
                </a:cubicBezTo>
                <a:cubicBezTo>
                  <a:pt x="9092018" y="1715129"/>
                  <a:pt x="8916474" y="1683206"/>
                  <a:pt x="8852719" y="1712512"/>
                </a:cubicBezTo>
                <a:cubicBezTo>
                  <a:pt x="8788964" y="1741818"/>
                  <a:pt x="8643085" y="1679821"/>
                  <a:pt x="8574259" y="1712512"/>
                </a:cubicBezTo>
                <a:cubicBezTo>
                  <a:pt x="8505433" y="1745203"/>
                  <a:pt x="7892431" y="1659530"/>
                  <a:pt x="7692468" y="1712512"/>
                </a:cubicBezTo>
                <a:cubicBezTo>
                  <a:pt x="7492505" y="1765494"/>
                  <a:pt x="7489694" y="1711944"/>
                  <a:pt x="7414007" y="1712512"/>
                </a:cubicBezTo>
                <a:cubicBezTo>
                  <a:pt x="7338320" y="1713080"/>
                  <a:pt x="7318405" y="1699853"/>
                  <a:pt x="7286380" y="1712512"/>
                </a:cubicBezTo>
                <a:cubicBezTo>
                  <a:pt x="7254355" y="1725171"/>
                  <a:pt x="6964191" y="1701515"/>
                  <a:pt x="6857087" y="1712512"/>
                </a:cubicBezTo>
                <a:cubicBezTo>
                  <a:pt x="6749983" y="1723509"/>
                  <a:pt x="6411162" y="1688055"/>
                  <a:pt x="6276961" y="1712512"/>
                </a:cubicBezTo>
                <a:cubicBezTo>
                  <a:pt x="6142760" y="1736969"/>
                  <a:pt x="5992269" y="1676305"/>
                  <a:pt x="5847668" y="1712512"/>
                </a:cubicBezTo>
                <a:cubicBezTo>
                  <a:pt x="5703067" y="1748719"/>
                  <a:pt x="5585423" y="1691261"/>
                  <a:pt x="5418375" y="1712512"/>
                </a:cubicBezTo>
                <a:cubicBezTo>
                  <a:pt x="5251327" y="1733763"/>
                  <a:pt x="5166477" y="1680788"/>
                  <a:pt x="4989082" y="1712512"/>
                </a:cubicBezTo>
                <a:cubicBezTo>
                  <a:pt x="4811687" y="1744236"/>
                  <a:pt x="4623574" y="1666782"/>
                  <a:pt x="4258123" y="1712512"/>
                </a:cubicBezTo>
                <a:cubicBezTo>
                  <a:pt x="3892672" y="1758242"/>
                  <a:pt x="3985671" y="1661343"/>
                  <a:pt x="3828830" y="1712512"/>
                </a:cubicBezTo>
                <a:cubicBezTo>
                  <a:pt x="3671989" y="1763681"/>
                  <a:pt x="3339861" y="1685588"/>
                  <a:pt x="3097872" y="1712512"/>
                </a:cubicBezTo>
                <a:cubicBezTo>
                  <a:pt x="2855883" y="1739436"/>
                  <a:pt x="2876368" y="1712011"/>
                  <a:pt x="2668579" y="1712512"/>
                </a:cubicBezTo>
                <a:cubicBezTo>
                  <a:pt x="2460790" y="1713013"/>
                  <a:pt x="2264472" y="1667881"/>
                  <a:pt x="2088453" y="1712512"/>
                </a:cubicBezTo>
                <a:cubicBezTo>
                  <a:pt x="1912434" y="1757143"/>
                  <a:pt x="1821585" y="1696122"/>
                  <a:pt x="1659160" y="1712512"/>
                </a:cubicBezTo>
                <a:cubicBezTo>
                  <a:pt x="1496735" y="1728902"/>
                  <a:pt x="1588222" y="1698866"/>
                  <a:pt x="1531532" y="1712512"/>
                </a:cubicBezTo>
                <a:cubicBezTo>
                  <a:pt x="1474842" y="1726158"/>
                  <a:pt x="1457913" y="1704821"/>
                  <a:pt x="1403904" y="1712512"/>
                </a:cubicBezTo>
                <a:cubicBezTo>
                  <a:pt x="1349895" y="1720203"/>
                  <a:pt x="1241528" y="1679667"/>
                  <a:pt x="1125444" y="1712512"/>
                </a:cubicBezTo>
                <a:cubicBezTo>
                  <a:pt x="1009360" y="1745357"/>
                  <a:pt x="850952" y="1669918"/>
                  <a:pt x="696151" y="1712512"/>
                </a:cubicBezTo>
                <a:cubicBezTo>
                  <a:pt x="541350" y="1755106"/>
                  <a:pt x="202972" y="1696813"/>
                  <a:pt x="0" y="1712512"/>
                </a:cubicBezTo>
                <a:cubicBezTo>
                  <a:pt x="-60260" y="1558543"/>
                  <a:pt x="49444" y="1329900"/>
                  <a:pt x="0" y="1141675"/>
                </a:cubicBezTo>
                <a:cubicBezTo>
                  <a:pt x="-49444" y="953450"/>
                  <a:pt x="56503" y="752629"/>
                  <a:pt x="0" y="570837"/>
                </a:cubicBezTo>
                <a:cubicBezTo>
                  <a:pt x="-56503" y="389045"/>
                  <a:pt x="46379" y="127396"/>
                  <a:pt x="0" y="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05148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E0BB6-5312-25B4-7B3C-87E35A2728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262" b="50236"/>
          <a:stretch>
            <a:fillRect/>
          </a:stretch>
        </p:blipFill>
        <p:spPr>
          <a:xfrm>
            <a:off x="15294085" y="2620648"/>
            <a:ext cx="8727551" cy="4835841"/>
          </a:xfrm>
          <a:custGeom>
            <a:avLst/>
            <a:gdLst>
              <a:gd name="connsiteX0" fmla="*/ 0 w 8727551"/>
              <a:gd name="connsiteY0" fmla="*/ 0 h 4835841"/>
              <a:gd name="connsiteX1" fmla="*/ 756388 w 8727551"/>
              <a:gd name="connsiteY1" fmla="*/ 0 h 4835841"/>
              <a:gd name="connsiteX2" fmla="*/ 1425500 w 8727551"/>
              <a:gd name="connsiteY2" fmla="*/ 0 h 4835841"/>
              <a:gd name="connsiteX3" fmla="*/ 2181888 w 8727551"/>
              <a:gd name="connsiteY3" fmla="*/ 0 h 4835841"/>
              <a:gd name="connsiteX4" fmla="*/ 2763724 w 8727551"/>
              <a:gd name="connsiteY4" fmla="*/ 0 h 4835841"/>
              <a:gd name="connsiteX5" fmla="*/ 3432837 w 8727551"/>
              <a:gd name="connsiteY5" fmla="*/ 0 h 4835841"/>
              <a:gd name="connsiteX6" fmla="*/ 4014673 w 8727551"/>
              <a:gd name="connsiteY6" fmla="*/ 0 h 4835841"/>
              <a:gd name="connsiteX7" fmla="*/ 4596510 w 8727551"/>
              <a:gd name="connsiteY7" fmla="*/ 0 h 4835841"/>
              <a:gd name="connsiteX8" fmla="*/ 5178347 w 8727551"/>
              <a:gd name="connsiteY8" fmla="*/ 0 h 4835841"/>
              <a:gd name="connsiteX9" fmla="*/ 5498357 w 8727551"/>
              <a:gd name="connsiteY9" fmla="*/ 0 h 4835841"/>
              <a:gd name="connsiteX10" fmla="*/ 6167469 w 8727551"/>
              <a:gd name="connsiteY10" fmla="*/ 0 h 4835841"/>
              <a:gd name="connsiteX11" fmla="*/ 6487480 w 8727551"/>
              <a:gd name="connsiteY11" fmla="*/ 0 h 4835841"/>
              <a:gd name="connsiteX12" fmla="*/ 7069316 w 8727551"/>
              <a:gd name="connsiteY12" fmla="*/ 0 h 4835841"/>
              <a:gd name="connsiteX13" fmla="*/ 7825704 w 8727551"/>
              <a:gd name="connsiteY13" fmla="*/ 0 h 4835841"/>
              <a:gd name="connsiteX14" fmla="*/ 8727551 w 8727551"/>
              <a:gd name="connsiteY14" fmla="*/ 0 h 4835841"/>
              <a:gd name="connsiteX15" fmla="*/ 8727551 w 8727551"/>
              <a:gd name="connsiteY15" fmla="*/ 585674 h 4835841"/>
              <a:gd name="connsiteX16" fmla="*/ 8727551 w 8727551"/>
              <a:gd name="connsiteY16" fmla="*/ 1026273 h 4835841"/>
              <a:gd name="connsiteX17" fmla="*/ 8727551 w 8727551"/>
              <a:gd name="connsiteY17" fmla="*/ 1466872 h 4835841"/>
              <a:gd name="connsiteX18" fmla="*/ 8727551 w 8727551"/>
              <a:gd name="connsiteY18" fmla="*/ 2004187 h 4835841"/>
              <a:gd name="connsiteX19" fmla="*/ 8727551 w 8727551"/>
              <a:gd name="connsiteY19" fmla="*/ 2541503 h 4835841"/>
              <a:gd name="connsiteX20" fmla="*/ 8727551 w 8727551"/>
              <a:gd name="connsiteY20" fmla="*/ 3030460 h 4835841"/>
              <a:gd name="connsiteX21" fmla="*/ 8727551 w 8727551"/>
              <a:gd name="connsiteY21" fmla="*/ 3664493 h 4835841"/>
              <a:gd name="connsiteX22" fmla="*/ 8727551 w 8727551"/>
              <a:gd name="connsiteY22" fmla="*/ 4105092 h 4835841"/>
              <a:gd name="connsiteX23" fmla="*/ 8727551 w 8727551"/>
              <a:gd name="connsiteY23" fmla="*/ 4835841 h 4835841"/>
              <a:gd name="connsiteX24" fmla="*/ 8320265 w 8727551"/>
              <a:gd name="connsiteY24" fmla="*/ 4835841 h 4835841"/>
              <a:gd name="connsiteX25" fmla="*/ 8000255 w 8727551"/>
              <a:gd name="connsiteY25" fmla="*/ 4835841 h 4835841"/>
              <a:gd name="connsiteX26" fmla="*/ 7243867 w 8727551"/>
              <a:gd name="connsiteY26" fmla="*/ 4835841 h 4835841"/>
              <a:gd name="connsiteX27" fmla="*/ 6749306 w 8727551"/>
              <a:gd name="connsiteY27" fmla="*/ 4835841 h 4835841"/>
              <a:gd name="connsiteX28" fmla="*/ 6080194 w 8727551"/>
              <a:gd name="connsiteY28" fmla="*/ 4835841 h 4835841"/>
              <a:gd name="connsiteX29" fmla="*/ 5760184 w 8727551"/>
              <a:gd name="connsiteY29" fmla="*/ 4835841 h 4835841"/>
              <a:gd name="connsiteX30" fmla="*/ 5003796 w 8727551"/>
              <a:gd name="connsiteY30" fmla="*/ 4835841 h 4835841"/>
              <a:gd name="connsiteX31" fmla="*/ 4509235 w 8727551"/>
              <a:gd name="connsiteY31" fmla="*/ 4835841 h 4835841"/>
              <a:gd name="connsiteX32" fmla="*/ 3927398 w 8727551"/>
              <a:gd name="connsiteY32" fmla="*/ 4835841 h 4835841"/>
              <a:gd name="connsiteX33" fmla="*/ 3520112 w 8727551"/>
              <a:gd name="connsiteY33" fmla="*/ 4835841 h 4835841"/>
              <a:gd name="connsiteX34" fmla="*/ 2851000 w 8727551"/>
              <a:gd name="connsiteY34" fmla="*/ 4835841 h 4835841"/>
              <a:gd name="connsiteX35" fmla="*/ 2094612 w 8727551"/>
              <a:gd name="connsiteY35" fmla="*/ 4835841 h 4835841"/>
              <a:gd name="connsiteX36" fmla="*/ 1600051 w 8727551"/>
              <a:gd name="connsiteY36" fmla="*/ 4835841 h 4835841"/>
              <a:gd name="connsiteX37" fmla="*/ 843663 w 8727551"/>
              <a:gd name="connsiteY37" fmla="*/ 4835841 h 4835841"/>
              <a:gd name="connsiteX38" fmla="*/ 0 w 8727551"/>
              <a:gd name="connsiteY38" fmla="*/ 4835841 h 4835841"/>
              <a:gd name="connsiteX39" fmla="*/ 0 w 8727551"/>
              <a:gd name="connsiteY39" fmla="*/ 4201809 h 4835841"/>
              <a:gd name="connsiteX40" fmla="*/ 0 w 8727551"/>
              <a:gd name="connsiteY40" fmla="*/ 3616134 h 4835841"/>
              <a:gd name="connsiteX41" fmla="*/ 0 w 8727551"/>
              <a:gd name="connsiteY41" fmla="*/ 3078819 h 4835841"/>
              <a:gd name="connsiteX42" fmla="*/ 0 w 8727551"/>
              <a:gd name="connsiteY42" fmla="*/ 2493145 h 4835841"/>
              <a:gd name="connsiteX43" fmla="*/ 0 w 8727551"/>
              <a:gd name="connsiteY43" fmla="*/ 1907471 h 4835841"/>
              <a:gd name="connsiteX44" fmla="*/ 0 w 8727551"/>
              <a:gd name="connsiteY44" fmla="*/ 1273438 h 4835841"/>
              <a:gd name="connsiteX45" fmla="*/ 0 w 8727551"/>
              <a:gd name="connsiteY45" fmla="*/ 881198 h 4835841"/>
              <a:gd name="connsiteX46" fmla="*/ 0 w 8727551"/>
              <a:gd name="connsiteY46" fmla="*/ 488957 h 4835841"/>
              <a:gd name="connsiteX47" fmla="*/ 0 w 8727551"/>
              <a:gd name="connsiteY47" fmla="*/ 0 h 48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727551" h="4835841" fill="none" extrusionOk="0">
                <a:moveTo>
                  <a:pt x="0" y="0"/>
                </a:moveTo>
                <a:cubicBezTo>
                  <a:pt x="187795" y="-85375"/>
                  <a:pt x="574220" y="66924"/>
                  <a:pt x="756388" y="0"/>
                </a:cubicBezTo>
                <a:cubicBezTo>
                  <a:pt x="938556" y="-66924"/>
                  <a:pt x="1165172" y="40622"/>
                  <a:pt x="1425500" y="0"/>
                </a:cubicBezTo>
                <a:cubicBezTo>
                  <a:pt x="1685828" y="-40622"/>
                  <a:pt x="2004316" y="54296"/>
                  <a:pt x="2181888" y="0"/>
                </a:cubicBezTo>
                <a:cubicBezTo>
                  <a:pt x="2359460" y="-54296"/>
                  <a:pt x="2500891" y="44566"/>
                  <a:pt x="2763724" y="0"/>
                </a:cubicBezTo>
                <a:cubicBezTo>
                  <a:pt x="3026557" y="-44566"/>
                  <a:pt x="3127711" y="75009"/>
                  <a:pt x="3432837" y="0"/>
                </a:cubicBezTo>
                <a:cubicBezTo>
                  <a:pt x="3737963" y="-75009"/>
                  <a:pt x="3897590" y="5628"/>
                  <a:pt x="4014673" y="0"/>
                </a:cubicBezTo>
                <a:cubicBezTo>
                  <a:pt x="4131756" y="-5628"/>
                  <a:pt x="4361841" y="54205"/>
                  <a:pt x="4596510" y="0"/>
                </a:cubicBezTo>
                <a:cubicBezTo>
                  <a:pt x="4831179" y="-54205"/>
                  <a:pt x="4907229" y="29655"/>
                  <a:pt x="5178347" y="0"/>
                </a:cubicBezTo>
                <a:cubicBezTo>
                  <a:pt x="5449465" y="-29655"/>
                  <a:pt x="5349225" y="35939"/>
                  <a:pt x="5498357" y="0"/>
                </a:cubicBezTo>
                <a:cubicBezTo>
                  <a:pt x="5647489" y="-35939"/>
                  <a:pt x="6032771" y="64818"/>
                  <a:pt x="6167469" y="0"/>
                </a:cubicBezTo>
                <a:cubicBezTo>
                  <a:pt x="6302167" y="-64818"/>
                  <a:pt x="6402115" y="23660"/>
                  <a:pt x="6487480" y="0"/>
                </a:cubicBezTo>
                <a:cubicBezTo>
                  <a:pt x="6572845" y="-23660"/>
                  <a:pt x="6941431" y="42541"/>
                  <a:pt x="7069316" y="0"/>
                </a:cubicBezTo>
                <a:cubicBezTo>
                  <a:pt x="7197201" y="-42541"/>
                  <a:pt x="7582064" y="63830"/>
                  <a:pt x="7825704" y="0"/>
                </a:cubicBezTo>
                <a:cubicBezTo>
                  <a:pt x="8069344" y="-63830"/>
                  <a:pt x="8433865" y="57128"/>
                  <a:pt x="8727551" y="0"/>
                </a:cubicBezTo>
                <a:cubicBezTo>
                  <a:pt x="8794588" y="250495"/>
                  <a:pt x="8722397" y="304199"/>
                  <a:pt x="8727551" y="585674"/>
                </a:cubicBezTo>
                <a:cubicBezTo>
                  <a:pt x="8732705" y="867149"/>
                  <a:pt x="8687333" y="849732"/>
                  <a:pt x="8727551" y="1026273"/>
                </a:cubicBezTo>
                <a:cubicBezTo>
                  <a:pt x="8767769" y="1202814"/>
                  <a:pt x="8722419" y="1264867"/>
                  <a:pt x="8727551" y="1466872"/>
                </a:cubicBezTo>
                <a:cubicBezTo>
                  <a:pt x="8732683" y="1668877"/>
                  <a:pt x="8680439" y="1787203"/>
                  <a:pt x="8727551" y="2004187"/>
                </a:cubicBezTo>
                <a:cubicBezTo>
                  <a:pt x="8774663" y="2221171"/>
                  <a:pt x="8666212" y="2338068"/>
                  <a:pt x="8727551" y="2541503"/>
                </a:cubicBezTo>
                <a:cubicBezTo>
                  <a:pt x="8788890" y="2744938"/>
                  <a:pt x="8678033" y="2829346"/>
                  <a:pt x="8727551" y="3030460"/>
                </a:cubicBezTo>
                <a:cubicBezTo>
                  <a:pt x="8777069" y="3231574"/>
                  <a:pt x="8657761" y="3495675"/>
                  <a:pt x="8727551" y="3664493"/>
                </a:cubicBezTo>
                <a:cubicBezTo>
                  <a:pt x="8797341" y="3833311"/>
                  <a:pt x="8688549" y="4005044"/>
                  <a:pt x="8727551" y="4105092"/>
                </a:cubicBezTo>
                <a:cubicBezTo>
                  <a:pt x="8766553" y="4205140"/>
                  <a:pt x="8670985" y="4490776"/>
                  <a:pt x="8727551" y="4835841"/>
                </a:cubicBezTo>
                <a:cubicBezTo>
                  <a:pt x="8602050" y="4837644"/>
                  <a:pt x="8452261" y="4801175"/>
                  <a:pt x="8320265" y="4835841"/>
                </a:cubicBezTo>
                <a:cubicBezTo>
                  <a:pt x="8188269" y="4870507"/>
                  <a:pt x="8118435" y="4798466"/>
                  <a:pt x="8000255" y="4835841"/>
                </a:cubicBezTo>
                <a:cubicBezTo>
                  <a:pt x="7882075" y="4873216"/>
                  <a:pt x="7596624" y="4787379"/>
                  <a:pt x="7243867" y="4835841"/>
                </a:cubicBezTo>
                <a:cubicBezTo>
                  <a:pt x="6891110" y="4884303"/>
                  <a:pt x="6908680" y="4815099"/>
                  <a:pt x="6749306" y="4835841"/>
                </a:cubicBezTo>
                <a:cubicBezTo>
                  <a:pt x="6589932" y="4856583"/>
                  <a:pt x="6291906" y="4765457"/>
                  <a:pt x="6080194" y="4835841"/>
                </a:cubicBezTo>
                <a:cubicBezTo>
                  <a:pt x="5868482" y="4906225"/>
                  <a:pt x="5887979" y="4805168"/>
                  <a:pt x="5760184" y="4835841"/>
                </a:cubicBezTo>
                <a:cubicBezTo>
                  <a:pt x="5632389" y="4866514"/>
                  <a:pt x="5158240" y="4795150"/>
                  <a:pt x="5003796" y="4835841"/>
                </a:cubicBezTo>
                <a:cubicBezTo>
                  <a:pt x="4849352" y="4876532"/>
                  <a:pt x="4718499" y="4782813"/>
                  <a:pt x="4509235" y="4835841"/>
                </a:cubicBezTo>
                <a:cubicBezTo>
                  <a:pt x="4299971" y="4888869"/>
                  <a:pt x="4204192" y="4833208"/>
                  <a:pt x="3927398" y="4835841"/>
                </a:cubicBezTo>
                <a:cubicBezTo>
                  <a:pt x="3650604" y="4838474"/>
                  <a:pt x="3675315" y="4833693"/>
                  <a:pt x="3520112" y="4835841"/>
                </a:cubicBezTo>
                <a:cubicBezTo>
                  <a:pt x="3364909" y="4837989"/>
                  <a:pt x="3030353" y="4778923"/>
                  <a:pt x="2851000" y="4835841"/>
                </a:cubicBezTo>
                <a:cubicBezTo>
                  <a:pt x="2671647" y="4892759"/>
                  <a:pt x="2305738" y="4765607"/>
                  <a:pt x="2094612" y="4835841"/>
                </a:cubicBezTo>
                <a:cubicBezTo>
                  <a:pt x="1883486" y="4906075"/>
                  <a:pt x="1818945" y="4811046"/>
                  <a:pt x="1600051" y="4835841"/>
                </a:cubicBezTo>
                <a:cubicBezTo>
                  <a:pt x="1381157" y="4860636"/>
                  <a:pt x="1060068" y="4810849"/>
                  <a:pt x="843663" y="4835841"/>
                </a:cubicBezTo>
                <a:cubicBezTo>
                  <a:pt x="627258" y="4860833"/>
                  <a:pt x="319131" y="4823572"/>
                  <a:pt x="0" y="4835841"/>
                </a:cubicBezTo>
                <a:cubicBezTo>
                  <a:pt x="-47427" y="4663625"/>
                  <a:pt x="17162" y="4402616"/>
                  <a:pt x="0" y="4201809"/>
                </a:cubicBezTo>
                <a:cubicBezTo>
                  <a:pt x="-17162" y="4001002"/>
                  <a:pt x="12014" y="3891053"/>
                  <a:pt x="0" y="3616134"/>
                </a:cubicBezTo>
                <a:cubicBezTo>
                  <a:pt x="-12014" y="3341215"/>
                  <a:pt x="40736" y="3253711"/>
                  <a:pt x="0" y="3078819"/>
                </a:cubicBezTo>
                <a:cubicBezTo>
                  <a:pt x="-40736" y="2903928"/>
                  <a:pt x="34315" y="2754130"/>
                  <a:pt x="0" y="2493145"/>
                </a:cubicBezTo>
                <a:cubicBezTo>
                  <a:pt x="-34315" y="2232160"/>
                  <a:pt x="12604" y="2185404"/>
                  <a:pt x="0" y="1907471"/>
                </a:cubicBezTo>
                <a:cubicBezTo>
                  <a:pt x="-12604" y="1629538"/>
                  <a:pt x="7492" y="1502378"/>
                  <a:pt x="0" y="1273438"/>
                </a:cubicBezTo>
                <a:cubicBezTo>
                  <a:pt x="-7492" y="1044498"/>
                  <a:pt x="6328" y="1032526"/>
                  <a:pt x="0" y="881198"/>
                </a:cubicBezTo>
                <a:cubicBezTo>
                  <a:pt x="-6328" y="729870"/>
                  <a:pt x="44407" y="625559"/>
                  <a:pt x="0" y="488957"/>
                </a:cubicBezTo>
                <a:cubicBezTo>
                  <a:pt x="-44407" y="352355"/>
                  <a:pt x="7399" y="172990"/>
                  <a:pt x="0" y="0"/>
                </a:cubicBezTo>
                <a:close/>
              </a:path>
              <a:path w="8727551" h="4835841" stroke="0" extrusionOk="0">
                <a:moveTo>
                  <a:pt x="0" y="0"/>
                </a:moveTo>
                <a:cubicBezTo>
                  <a:pt x="210114" y="-6680"/>
                  <a:pt x="329337" y="42335"/>
                  <a:pt x="494561" y="0"/>
                </a:cubicBezTo>
                <a:cubicBezTo>
                  <a:pt x="659785" y="-42335"/>
                  <a:pt x="744749" y="15838"/>
                  <a:pt x="814571" y="0"/>
                </a:cubicBezTo>
                <a:cubicBezTo>
                  <a:pt x="884393" y="-15838"/>
                  <a:pt x="1350302" y="18777"/>
                  <a:pt x="1570959" y="0"/>
                </a:cubicBezTo>
                <a:cubicBezTo>
                  <a:pt x="1791616" y="-18777"/>
                  <a:pt x="1879894" y="7295"/>
                  <a:pt x="2065520" y="0"/>
                </a:cubicBezTo>
                <a:cubicBezTo>
                  <a:pt x="2251146" y="-7295"/>
                  <a:pt x="2313995" y="57060"/>
                  <a:pt x="2560082" y="0"/>
                </a:cubicBezTo>
                <a:cubicBezTo>
                  <a:pt x="2806169" y="-57060"/>
                  <a:pt x="3057874" y="65202"/>
                  <a:pt x="3316469" y="0"/>
                </a:cubicBezTo>
                <a:cubicBezTo>
                  <a:pt x="3575064" y="-65202"/>
                  <a:pt x="3600952" y="19627"/>
                  <a:pt x="3723755" y="0"/>
                </a:cubicBezTo>
                <a:cubicBezTo>
                  <a:pt x="3846558" y="-19627"/>
                  <a:pt x="4279192" y="63941"/>
                  <a:pt x="4480143" y="0"/>
                </a:cubicBezTo>
                <a:cubicBezTo>
                  <a:pt x="4681094" y="-63941"/>
                  <a:pt x="4963714" y="65514"/>
                  <a:pt x="5236531" y="0"/>
                </a:cubicBezTo>
                <a:cubicBezTo>
                  <a:pt x="5509348" y="-65514"/>
                  <a:pt x="5631901" y="32257"/>
                  <a:pt x="5818367" y="0"/>
                </a:cubicBezTo>
                <a:cubicBezTo>
                  <a:pt x="6004833" y="-32257"/>
                  <a:pt x="6313231" y="44413"/>
                  <a:pt x="6574755" y="0"/>
                </a:cubicBezTo>
                <a:cubicBezTo>
                  <a:pt x="6836279" y="-44413"/>
                  <a:pt x="6910067" y="109"/>
                  <a:pt x="7069316" y="0"/>
                </a:cubicBezTo>
                <a:cubicBezTo>
                  <a:pt x="7228565" y="-109"/>
                  <a:pt x="7462787" y="9492"/>
                  <a:pt x="7563878" y="0"/>
                </a:cubicBezTo>
                <a:cubicBezTo>
                  <a:pt x="7664969" y="-9492"/>
                  <a:pt x="7903152" y="73410"/>
                  <a:pt x="8232990" y="0"/>
                </a:cubicBezTo>
                <a:cubicBezTo>
                  <a:pt x="8562828" y="-73410"/>
                  <a:pt x="8625582" y="13224"/>
                  <a:pt x="8727551" y="0"/>
                </a:cubicBezTo>
                <a:cubicBezTo>
                  <a:pt x="8793230" y="264009"/>
                  <a:pt x="8706756" y="317906"/>
                  <a:pt x="8727551" y="634032"/>
                </a:cubicBezTo>
                <a:cubicBezTo>
                  <a:pt x="8748346" y="950158"/>
                  <a:pt x="8679978" y="986485"/>
                  <a:pt x="8727551" y="1219707"/>
                </a:cubicBezTo>
                <a:cubicBezTo>
                  <a:pt x="8775124" y="1452930"/>
                  <a:pt x="8659953" y="1592226"/>
                  <a:pt x="8727551" y="1805381"/>
                </a:cubicBezTo>
                <a:cubicBezTo>
                  <a:pt x="8795149" y="2018536"/>
                  <a:pt x="8713983" y="2169806"/>
                  <a:pt x="8727551" y="2391055"/>
                </a:cubicBezTo>
                <a:cubicBezTo>
                  <a:pt x="8741119" y="2612304"/>
                  <a:pt x="8694833" y="2637054"/>
                  <a:pt x="8727551" y="2783295"/>
                </a:cubicBezTo>
                <a:cubicBezTo>
                  <a:pt x="8760269" y="2929536"/>
                  <a:pt x="8693113" y="3088826"/>
                  <a:pt x="8727551" y="3223894"/>
                </a:cubicBezTo>
                <a:cubicBezTo>
                  <a:pt x="8761989" y="3358962"/>
                  <a:pt x="8677473" y="3616188"/>
                  <a:pt x="8727551" y="3809568"/>
                </a:cubicBezTo>
                <a:cubicBezTo>
                  <a:pt x="8777629" y="4002948"/>
                  <a:pt x="8689215" y="4091743"/>
                  <a:pt x="8727551" y="4298525"/>
                </a:cubicBezTo>
                <a:cubicBezTo>
                  <a:pt x="8765887" y="4505307"/>
                  <a:pt x="8720984" y="4613421"/>
                  <a:pt x="8727551" y="4835841"/>
                </a:cubicBezTo>
                <a:cubicBezTo>
                  <a:pt x="8535675" y="4851722"/>
                  <a:pt x="8301147" y="4829223"/>
                  <a:pt x="8058439" y="4835841"/>
                </a:cubicBezTo>
                <a:cubicBezTo>
                  <a:pt x="7815731" y="4842459"/>
                  <a:pt x="7834965" y="4815164"/>
                  <a:pt x="7738429" y="4835841"/>
                </a:cubicBezTo>
                <a:cubicBezTo>
                  <a:pt x="7641893" y="4856518"/>
                  <a:pt x="7329984" y="4803774"/>
                  <a:pt x="7156592" y="4835841"/>
                </a:cubicBezTo>
                <a:cubicBezTo>
                  <a:pt x="6983200" y="4867908"/>
                  <a:pt x="6924273" y="4791501"/>
                  <a:pt x="6749306" y="4835841"/>
                </a:cubicBezTo>
                <a:cubicBezTo>
                  <a:pt x="6574339" y="4880181"/>
                  <a:pt x="6379240" y="4765844"/>
                  <a:pt x="6080194" y="4835841"/>
                </a:cubicBezTo>
                <a:cubicBezTo>
                  <a:pt x="5781148" y="4905838"/>
                  <a:pt x="5779036" y="4823700"/>
                  <a:pt x="5672908" y="4835841"/>
                </a:cubicBezTo>
                <a:cubicBezTo>
                  <a:pt x="5566780" y="4847982"/>
                  <a:pt x="5289009" y="4763175"/>
                  <a:pt x="5003796" y="4835841"/>
                </a:cubicBezTo>
                <a:cubicBezTo>
                  <a:pt x="4718583" y="4908507"/>
                  <a:pt x="4774866" y="4830763"/>
                  <a:pt x="4683786" y="4835841"/>
                </a:cubicBezTo>
                <a:cubicBezTo>
                  <a:pt x="4592706" y="4840919"/>
                  <a:pt x="4323350" y="4834625"/>
                  <a:pt x="4014673" y="4835841"/>
                </a:cubicBezTo>
                <a:cubicBezTo>
                  <a:pt x="3705996" y="4837057"/>
                  <a:pt x="3747475" y="4818995"/>
                  <a:pt x="3607388" y="4835841"/>
                </a:cubicBezTo>
                <a:cubicBezTo>
                  <a:pt x="3467302" y="4852687"/>
                  <a:pt x="3425606" y="4804248"/>
                  <a:pt x="3287378" y="4835841"/>
                </a:cubicBezTo>
                <a:cubicBezTo>
                  <a:pt x="3149150" y="4867434"/>
                  <a:pt x="3030013" y="4793456"/>
                  <a:pt x="2880092" y="4835841"/>
                </a:cubicBezTo>
                <a:cubicBezTo>
                  <a:pt x="2730171" y="4878226"/>
                  <a:pt x="2520766" y="4829536"/>
                  <a:pt x="2210980" y="4835841"/>
                </a:cubicBezTo>
                <a:cubicBezTo>
                  <a:pt x="1901194" y="4842146"/>
                  <a:pt x="1925367" y="4826773"/>
                  <a:pt x="1803694" y="4835841"/>
                </a:cubicBezTo>
                <a:cubicBezTo>
                  <a:pt x="1682021" y="4844909"/>
                  <a:pt x="1580660" y="4823186"/>
                  <a:pt x="1483684" y="4835841"/>
                </a:cubicBezTo>
                <a:cubicBezTo>
                  <a:pt x="1386708" y="4848496"/>
                  <a:pt x="1208958" y="4812189"/>
                  <a:pt x="1076398" y="4835841"/>
                </a:cubicBezTo>
                <a:cubicBezTo>
                  <a:pt x="943838" y="4859493"/>
                  <a:pt x="764302" y="4814727"/>
                  <a:pt x="581837" y="4835841"/>
                </a:cubicBezTo>
                <a:cubicBezTo>
                  <a:pt x="399372" y="4856955"/>
                  <a:pt x="204140" y="4800375"/>
                  <a:pt x="0" y="4835841"/>
                </a:cubicBezTo>
                <a:cubicBezTo>
                  <a:pt x="-15874" y="4654541"/>
                  <a:pt x="51559" y="4594814"/>
                  <a:pt x="0" y="4395242"/>
                </a:cubicBezTo>
                <a:cubicBezTo>
                  <a:pt x="-51559" y="4195670"/>
                  <a:pt x="14588" y="4140264"/>
                  <a:pt x="0" y="3954643"/>
                </a:cubicBezTo>
                <a:cubicBezTo>
                  <a:pt x="-14588" y="3769022"/>
                  <a:pt x="62622" y="3585309"/>
                  <a:pt x="0" y="3417328"/>
                </a:cubicBezTo>
                <a:cubicBezTo>
                  <a:pt x="-62622" y="3249348"/>
                  <a:pt x="10712" y="3040297"/>
                  <a:pt x="0" y="2880012"/>
                </a:cubicBezTo>
                <a:cubicBezTo>
                  <a:pt x="-10712" y="2719727"/>
                  <a:pt x="1535" y="2571924"/>
                  <a:pt x="0" y="2342696"/>
                </a:cubicBezTo>
                <a:cubicBezTo>
                  <a:pt x="-1535" y="2113468"/>
                  <a:pt x="40165" y="1927810"/>
                  <a:pt x="0" y="1805381"/>
                </a:cubicBezTo>
                <a:cubicBezTo>
                  <a:pt x="-40165" y="1682952"/>
                  <a:pt x="21881" y="1525893"/>
                  <a:pt x="0" y="1316423"/>
                </a:cubicBezTo>
                <a:cubicBezTo>
                  <a:pt x="-21881" y="1106953"/>
                  <a:pt x="35932" y="925190"/>
                  <a:pt x="0" y="730749"/>
                </a:cubicBezTo>
                <a:cubicBezTo>
                  <a:pt x="-35932" y="536308"/>
                  <a:pt x="70865" y="317327"/>
                  <a:pt x="0" y="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05148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C8A185B-3D62-2079-6746-0475BB200404}"/>
              </a:ext>
            </a:extLst>
          </p:cNvPr>
          <p:cNvSpPr/>
          <p:nvPr/>
        </p:nvSpPr>
        <p:spPr>
          <a:xfrm>
            <a:off x="20266994" y="5196186"/>
            <a:ext cx="2061314" cy="1288621"/>
          </a:xfrm>
          <a:custGeom>
            <a:avLst/>
            <a:gdLst>
              <a:gd name="connsiteX0" fmla="*/ 659567 w 1558977"/>
              <a:gd name="connsiteY0" fmla="*/ 227 h 974587"/>
              <a:gd name="connsiteX1" fmla="*/ 419724 w 1558977"/>
              <a:gd name="connsiteY1" fmla="*/ 30207 h 974587"/>
              <a:gd name="connsiteX2" fmla="*/ 209862 w 1558977"/>
              <a:gd name="connsiteY2" fmla="*/ 165118 h 974587"/>
              <a:gd name="connsiteX3" fmla="*/ 164892 w 1558977"/>
              <a:gd name="connsiteY3" fmla="*/ 225079 h 974587"/>
              <a:gd name="connsiteX4" fmla="*/ 119921 w 1558977"/>
              <a:gd name="connsiteY4" fmla="*/ 270049 h 974587"/>
              <a:gd name="connsiteX5" fmla="*/ 29980 w 1558977"/>
              <a:gd name="connsiteY5" fmla="*/ 419951 h 974587"/>
              <a:gd name="connsiteX6" fmla="*/ 14990 w 1558977"/>
              <a:gd name="connsiteY6" fmla="*/ 479912 h 974587"/>
              <a:gd name="connsiteX7" fmla="*/ 0 w 1558977"/>
              <a:gd name="connsiteY7" fmla="*/ 524882 h 974587"/>
              <a:gd name="connsiteX8" fmla="*/ 14990 w 1558977"/>
              <a:gd name="connsiteY8" fmla="*/ 719754 h 974587"/>
              <a:gd name="connsiteX9" fmla="*/ 89941 w 1558977"/>
              <a:gd name="connsiteY9" fmla="*/ 794705 h 974587"/>
              <a:gd name="connsiteX10" fmla="*/ 284813 w 1558977"/>
              <a:gd name="connsiteY10" fmla="*/ 884646 h 974587"/>
              <a:gd name="connsiteX11" fmla="*/ 344774 w 1558977"/>
              <a:gd name="connsiteY11" fmla="*/ 914627 h 974587"/>
              <a:gd name="connsiteX12" fmla="*/ 404734 w 1558977"/>
              <a:gd name="connsiteY12" fmla="*/ 929617 h 974587"/>
              <a:gd name="connsiteX13" fmla="*/ 449705 w 1558977"/>
              <a:gd name="connsiteY13" fmla="*/ 944607 h 974587"/>
              <a:gd name="connsiteX14" fmla="*/ 569626 w 1558977"/>
              <a:gd name="connsiteY14" fmla="*/ 974587 h 974587"/>
              <a:gd name="connsiteX15" fmla="*/ 1109272 w 1558977"/>
              <a:gd name="connsiteY15" fmla="*/ 959597 h 974587"/>
              <a:gd name="connsiteX16" fmla="*/ 1199213 w 1558977"/>
              <a:gd name="connsiteY16" fmla="*/ 914627 h 974587"/>
              <a:gd name="connsiteX17" fmla="*/ 1244183 w 1558977"/>
              <a:gd name="connsiteY17" fmla="*/ 899636 h 974587"/>
              <a:gd name="connsiteX18" fmla="*/ 1349115 w 1558977"/>
              <a:gd name="connsiteY18" fmla="*/ 854666 h 974587"/>
              <a:gd name="connsiteX19" fmla="*/ 1499016 w 1558977"/>
              <a:gd name="connsiteY19" fmla="*/ 719754 h 974587"/>
              <a:gd name="connsiteX20" fmla="*/ 1528997 w 1558977"/>
              <a:gd name="connsiteY20" fmla="*/ 659794 h 974587"/>
              <a:gd name="connsiteX21" fmla="*/ 1558977 w 1558977"/>
              <a:gd name="connsiteY21" fmla="*/ 569853 h 974587"/>
              <a:gd name="connsiteX22" fmla="*/ 1543987 w 1558977"/>
              <a:gd name="connsiteY22" fmla="*/ 359990 h 974587"/>
              <a:gd name="connsiteX23" fmla="*/ 1484026 w 1558977"/>
              <a:gd name="connsiteY23" fmla="*/ 255059 h 974587"/>
              <a:gd name="connsiteX24" fmla="*/ 1409075 w 1558977"/>
              <a:gd name="connsiteY24" fmla="*/ 165118 h 974587"/>
              <a:gd name="connsiteX25" fmla="*/ 1364105 w 1558977"/>
              <a:gd name="connsiteY25" fmla="*/ 150128 h 974587"/>
              <a:gd name="connsiteX26" fmla="*/ 1289154 w 1558977"/>
              <a:gd name="connsiteY26" fmla="*/ 105158 h 974587"/>
              <a:gd name="connsiteX27" fmla="*/ 1199213 w 1558977"/>
              <a:gd name="connsiteY27" fmla="*/ 45197 h 974587"/>
              <a:gd name="connsiteX28" fmla="*/ 1109272 w 1558977"/>
              <a:gd name="connsiteY28" fmla="*/ 15217 h 974587"/>
              <a:gd name="connsiteX29" fmla="*/ 1064301 w 1558977"/>
              <a:gd name="connsiteY29" fmla="*/ 227 h 974587"/>
              <a:gd name="connsiteX30" fmla="*/ 704538 w 1558977"/>
              <a:gd name="connsiteY30" fmla="*/ 15217 h 974587"/>
              <a:gd name="connsiteX31" fmla="*/ 659567 w 1558977"/>
              <a:gd name="connsiteY31" fmla="*/ 227 h 97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58977" h="974587">
                <a:moveTo>
                  <a:pt x="659567" y="227"/>
                </a:moveTo>
                <a:cubicBezTo>
                  <a:pt x="612098" y="2725"/>
                  <a:pt x="494531" y="284"/>
                  <a:pt x="419724" y="30207"/>
                </a:cubicBezTo>
                <a:cubicBezTo>
                  <a:pt x="335778" y="63785"/>
                  <a:pt x="273064" y="80847"/>
                  <a:pt x="209862" y="165118"/>
                </a:cubicBezTo>
                <a:cubicBezTo>
                  <a:pt x="194872" y="185105"/>
                  <a:pt x="181151" y="206110"/>
                  <a:pt x="164892" y="225079"/>
                </a:cubicBezTo>
                <a:cubicBezTo>
                  <a:pt x="151096" y="241175"/>
                  <a:pt x="132936" y="253315"/>
                  <a:pt x="119921" y="270049"/>
                </a:cubicBezTo>
                <a:cubicBezTo>
                  <a:pt x="94672" y="302512"/>
                  <a:pt x="46859" y="374939"/>
                  <a:pt x="29980" y="419951"/>
                </a:cubicBezTo>
                <a:cubicBezTo>
                  <a:pt x="22746" y="439241"/>
                  <a:pt x="20650" y="460103"/>
                  <a:pt x="14990" y="479912"/>
                </a:cubicBezTo>
                <a:cubicBezTo>
                  <a:pt x="10649" y="495105"/>
                  <a:pt x="4997" y="509892"/>
                  <a:pt x="0" y="524882"/>
                </a:cubicBezTo>
                <a:cubicBezTo>
                  <a:pt x="4997" y="589839"/>
                  <a:pt x="2984" y="655721"/>
                  <a:pt x="14990" y="719754"/>
                </a:cubicBezTo>
                <a:cubicBezTo>
                  <a:pt x="21442" y="754164"/>
                  <a:pt x="63501" y="780283"/>
                  <a:pt x="89941" y="794705"/>
                </a:cubicBezTo>
                <a:cubicBezTo>
                  <a:pt x="254252" y="884329"/>
                  <a:pt x="156130" y="827454"/>
                  <a:pt x="284813" y="884646"/>
                </a:cubicBezTo>
                <a:cubicBezTo>
                  <a:pt x="305233" y="893722"/>
                  <a:pt x="323851" y="906781"/>
                  <a:pt x="344774" y="914627"/>
                </a:cubicBezTo>
                <a:cubicBezTo>
                  <a:pt x="364064" y="921861"/>
                  <a:pt x="384925" y="923957"/>
                  <a:pt x="404734" y="929617"/>
                </a:cubicBezTo>
                <a:cubicBezTo>
                  <a:pt x="419927" y="933958"/>
                  <a:pt x="434376" y="940775"/>
                  <a:pt x="449705" y="944607"/>
                </a:cubicBezTo>
                <a:lnTo>
                  <a:pt x="569626" y="974587"/>
                </a:lnTo>
                <a:cubicBezTo>
                  <a:pt x="749508" y="969590"/>
                  <a:pt x="929557" y="968813"/>
                  <a:pt x="1109272" y="959597"/>
                </a:cubicBezTo>
                <a:cubicBezTo>
                  <a:pt x="1151254" y="957444"/>
                  <a:pt x="1163989" y="932239"/>
                  <a:pt x="1199213" y="914627"/>
                </a:cubicBezTo>
                <a:cubicBezTo>
                  <a:pt x="1213346" y="907561"/>
                  <a:pt x="1229660" y="905860"/>
                  <a:pt x="1244183" y="899636"/>
                </a:cubicBezTo>
                <a:cubicBezTo>
                  <a:pt x="1373829" y="844073"/>
                  <a:pt x="1243663" y="889816"/>
                  <a:pt x="1349115" y="854666"/>
                </a:cubicBezTo>
                <a:cubicBezTo>
                  <a:pt x="1392267" y="822301"/>
                  <a:pt x="1477495" y="762795"/>
                  <a:pt x="1499016" y="719754"/>
                </a:cubicBezTo>
                <a:cubicBezTo>
                  <a:pt x="1509010" y="699767"/>
                  <a:pt x="1520698" y="680542"/>
                  <a:pt x="1528997" y="659794"/>
                </a:cubicBezTo>
                <a:cubicBezTo>
                  <a:pt x="1540734" y="630452"/>
                  <a:pt x="1558977" y="569853"/>
                  <a:pt x="1558977" y="569853"/>
                </a:cubicBezTo>
                <a:cubicBezTo>
                  <a:pt x="1553980" y="499899"/>
                  <a:pt x="1552181" y="429642"/>
                  <a:pt x="1543987" y="359990"/>
                </a:cubicBezTo>
                <a:cubicBezTo>
                  <a:pt x="1538505" y="313395"/>
                  <a:pt x="1510951" y="292754"/>
                  <a:pt x="1484026" y="255059"/>
                </a:cubicBezTo>
                <a:cubicBezTo>
                  <a:pt x="1458887" y="219864"/>
                  <a:pt x="1447251" y="190569"/>
                  <a:pt x="1409075" y="165118"/>
                </a:cubicBezTo>
                <a:cubicBezTo>
                  <a:pt x="1395928" y="156353"/>
                  <a:pt x="1379095" y="155125"/>
                  <a:pt x="1364105" y="150128"/>
                </a:cubicBezTo>
                <a:cubicBezTo>
                  <a:pt x="1296841" y="82866"/>
                  <a:pt x="1376723" y="153808"/>
                  <a:pt x="1289154" y="105158"/>
                </a:cubicBezTo>
                <a:cubicBezTo>
                  <a:pt x="1257656" y="87659"/>
                  <a:pt x="1233396" y="56591"/>
                  <a:pt x="1199213" y="45197"/>
                </a:cubicBezTo>
                <a:lnTo>
                  <a:pt x="1109272" y="15217"/>
                </a:lnTo>
                <a:lnTo>
                  <a:pt x="1064301" y="227"/>
                </a:lnTo>
                <a:cubicBezTo>
                  <a:pt x="944380" y="5224"/>
                  <a:pt x="824258" y="6666"/>
                  <a:pt x="704538" y="15217"/>
                </a:cubicBezTo>
                <a:cubicBezTo>
                  <a:pt x="683988" y="16685"/>
                  <a:pt x="707036" y="-2271"/>
                  <a:pt x="659567" y="227"/>
                </a:cubicBez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812CD4D-52E5-7F8F-E84C-B8C3F4B1E4C6}"/>
              </a:ext>
            </a:extLst>
          </p:cNvPr>
          <p:cNvSpPr/>
          <p:nvPr/>
        </p:nvSpPr>
        <p:spPr>
          <a:xfrm>
            <a:off x="8843057" y="7719825"/>
            <a:ext cx="2061314" cy="1288621"/>
          </a:xfrm>
          <a:custGeom>
            <a:avLst/>
            <a:gdLst>
              <a:gd name="connsiteX0" fmla="*/ 659567 w 1558977"/>
              <a:gd name="connsiteY0" fmla="*/ 227 h 974587"/>
              <a:gd name="connsiteX1" fmla="*/ 419724 w 1558977"/>
              <a:gd name="connsiteY1" fmla="*/ 30207 h 974587"/>
              <a:gd name="connsiteX2" fmla="*/ 209862 w 1558977"/>
              <a:gd name="connsiteY2" fmla="*/ 165118 h 974587"/>
              <a:gd name="connsiteX3" fmla="*/ 164892 w 1558977"/>
              <a:gd name="connsiteY3" fmla="*/ 225079 h 974587"/>
              <a:gd name="connsiteX4" fmla="*/ 119921 w 1558977"/>
              <a:gd name="connsiteY4" fmla="*/ 270049 h 974587"/>
              <a:gd name="connsiteX5" fmla="*/ 29980 w 1558977"/>
              <a:gd name="connsiteY5" fmla="*/ 419951 h 974587"/>
              <a:gd name="connsiteX6" fmla="*/ 14990 w 1558977"/>
              <a:gd name="connsiteY6" fmla="*/ 479912 h 974587"/>
              <a:gd name="connsiteX7" fmla="*/ 0 w 1558977"/>
              <a:gd name="connsiteY7" fmla="*/ 524882 h 974587"/>
              <a:gd name="connsiteX8" fmla="*/ 14990 w 1558977"/>
              <a:gd name="connsiteY8" fmla="*/ 719754 h 974587"/>
              <a:gd name="connsiteX9" fmla="*/ 89941 w 1558977"/>
              <a:gd name="connsiteY9" fmla="*/ 794705 h 974587"/>
              <a:gd name="connsiteX10" fmla="*/ 284813 w 1558977"/>
              <a:gd name="connsiteY10" fmla="*/ 884646 h 974587"/>
              <a:gd name="connsiteX11" fmla="*/ 344774 w 1558977"/>
              <a:gd name="connsiteY11" fmla="*/ 914627 h 974587"/>
              <a:gd name="connsiteX12" fmla="*/ 404734 w 1558977"/>
              <a:gd name="connsiteY12" fmla="*/ 929617 h 974587"/>
              <a:gd name="connsiteX13" fmla="*/ 449705 w 1558977"/>
              <a:gd name="connsiteY13" fmla="*/ 944607 h 974587"/>
              <a:gd name="connsiteX14" fmla="*/ 569626 w 1558977"/>
              <a:gd name="connsiteY14" fmla="*/ 974587 h 974587"/>
              <a:gd name="connsiteX15" fmla="*/ 1109272 w 1558977"/>
              <a:gd name="connsiteY15" fmla="*/ 959597 h 974587"/>
              <a:gd name="connsiteX16" fmla="*/ 1199213 w 1558977"/>
              <a:gd name="connsiteY16" fmla="*/ 914627 h 974587"/>
              <a:gd name="connsiteX17" fmla="*/ 1244183 w 1558977"/>
              <a:gd name="connsiteY17" fmla="*/ 899636 h 974587"/>
              <a:gd name="connsiteX18" fmla="*/ 1349115 w 1558977"/>
              <a:gd name="connsiteY18" fmla="*/ 854666 h 974587"/>
              <a:gd name="connsiteX19" fmla="*/ 1499016 w 1558977"/>
              <a:gd name="connsiteY19" fmla="*/ 719754 h 974587"/>
              <a:gd name="connsiteX20" fmla="*/ 1528997 w 1558977"/>
              <a:gd name="connsiteY20" fmla="*/ 659794 h 974587"/>
              <a:gd name="connsiteX21" fmla="*/ 1558977 w 1558977"/>
              <a:gd name="connsiteY21" fmla="*/ 569853 h 974587"/>
              <a:gd name="connsiteX22" fmla="*/ 1543987 w 1558977"/>
              <a:gd name="connsiteY22" fmla="*/ 359990 h 974587"/>
              <a:gd name="connsiteX23" fmla="*/ 1484026 w 1558977"/>
              <a:gd name="connsiteY23" fmla="*/ 255059 h 974587"/>
              <a:gd name="connsiteX24" fmla="*/ 1409075 w 1558977"/>
              <a:gd name="connsiteY24" fmla="*/ 165118 h 974587"/>
              <a:gd name="connsiteX25" fmla="*/ 1364105 w 1558977"/>
              <a:gd name="connsiteY25" fmla="*/ 150128 h 974587"/>
              <a:gd name="connsiteX26" fmla="*/ 1289154 w 1558977"/>
              <a:gd name="connsiteY26" fmla="*/ 105158 h 974587"/>
              <a:gd name="connsiteX27" fmla="*/ 1199213 w 1558977"/>
              <a:gd name="connsiteY27" fmla="*/ 45197 h 974587"/>
              <a:gd name="connsiteX28" fmla="*/ 1109272 w 1558977"/>
              <a:gd name="connsiteY28" fmla="*/ 15217 h 974587"/>
              <a:gd name="connsiteX29" fmla="*/ 1064301 w 1558977"/>
              <a:gd name="connsiteY29" fmla="*/ 227 h 974587"/>
              <a:gd name="connsiteX30" fmla="*/ 704538 w 1558977"/>
              <a:gd name="connsiteY30" fmla="*/ 15217 h 974587"/>
              <a:gd name="connsiteX31" fmla="*/ 659567 w 1558977"/>
              <a:gd name="connsiteY31" fmla="*/ 227 h 97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58977" h="974587">
                <a:moveTo>
                  <a:pt x="659567" y="227"/>
                </a:moveTo>
                <a:cubicBezTo>
                  <a:pt x="612098" y="2725"/>
                  <a:pt x="494531" y="284"/>
                  <a:pt x="419724" y="30207"/>
                </a:cubicBezTo>
                <a:cubicBezTo>
                  <a:pt x="335778" y="63785"/>
                  <a:pt x="273064" y="80847"/>
                  <a:pt x="209862" y="165118"/>
                </a:cubicBezTo>
                <a:cubicBezTo>
                  <a:pt x="194872" y="185105"/>
                  <a:pt x="181151" y="206110"/>
                  <a:pt x="164892" y="225079"/>
                </a:cubicBezTo>
                <a:cubicBezTo>
                  <a:pt x="151096" y="241175"/>
                  <a:pt x="132936" y="253315"/>
                  <a:pt x="119921" y="270049"/>
                </a:cubicBezTo>
                <a:cubicBezTo>
                  <a:pt x="94672" y="302512"/>
                  <a:pt x="46859" y="374939"/>
                  <a:pt x="29980" y="419951"/>
                </a:cubicBezTo>
                <a:cubicBezTo>
                  <a:pt x="22746" y="439241"/>
                  <a:pt x="20650" y="460103"/>
                  <a:pt x="14990" y="479912"/>
                </a:cubicBezTo>
                <a:cubicBezTo>
                  <a:pt x="10649" y="495105"/>
                  <a:pt x="4997" y="509892"/>
                  <a:pt x="0" y="524882"/>
                </a:cubicBezTo>
                <a:cubicBezTo>
                  <a:pt x="4997" y="589839"/>
                  <a:pt x="2984" y="655721"/>
                  <a:pt x="14990" y="719754"/>
                </a:cubicBezTo>
                <a:cubicBezTo>
                  <a:pt x="21442" y="754164"/>
                  <a:pt x="63501" y="780283"/>
                  <a:pt x="89941" y="794705"/>
                </a:cubicBezTo>
                <a:cubicBezTo>
                  <a:pt x="254252" y="884329"/>
                  <a:pt x="156130" y="827454"/>
                  <a:pt x="284813" y="884646"/>
                </a:cubicBezTo>
                <a:cubicBezTo>
                  <a:pt x="305233" y="893722"/>
                  <a:pt x="323851" y="906781"/>
                  <a:pt x="344774" y="914627"/>
                </a:cubicBezTo>
                <a:cubicBezTo>
                  <a:pt x="364064" y="921861"/>
                  <a:pt x="384925" y="923957"/>
                  <a:pt x="404734" y="929617"/>
                </a:cubicBezTo>
                <a:cubicBezTo>
                  <a:pt x="419927" y="933958"/>
                  <a:pt x="434376" y="940775"/>
                  <a:pt x="449705" y="944607"/>
                </a:cubicBezTo>
                <a:lnTo>
                  <a:pt x="569626" y="974587"/>
                </a:lnTo>
                <a:cubicBezTo>
                  <a:pt x="749508" y="969590"/>
                  <a:pt x="929557" y="968813"/>
                  <a:pt x="1109272" y="959597"/>
                </a:cubicBezTo>
                <a:cubicBezTo>
                  <a:pt x="1151254" y="957444"/>
                  <a:pt x="1163989" y="932239"/>
                  <a:pt x="1199213" y="914627"/>
                </a:cubicBezTo>
                <a:cubicBezTo>
                  <a:pt x="1213346" y="907561"/>
                  <a:pt x="1229660" y="905860"/>
                  <a:pt x="1244183" y="899636"/>
                </a:cubicBezTo>
                <a:cubicBezTo>
                  <a:pt x="1373829" y="844073"/>
                  <a:pt x="1243663" y="889816"/>
                  <a:pt x="1349115" y="854666"/>
                </a:cubicBezTo>
                <a:cubicBezTo>
                  <a:pt x="1392267" y="822301"/>
                  <a:pt x="1477495" y="762795"/>
                  <a:pt x="1499016" y="719754"/>
                </a:cubicBezTo>
                <a:cubicBezTo>
                  <a:pt x="1509010" y="699767"/>
                  <a:pt x="1520698" y="680542"/>
                  <a:pt x="1528997" y="659794"/>
                </a:cubicBezTo>
                <a:cubicBezTo>
                  <a:pt x="1540734" y="630452"/>
                  <a:pt x="1558977" y="569853"/>
                  <a:pt x="1558977" y="569853"/>
                </a:cubicBezTo>
                <a:cubicBezTo>
                  <a:pt x="1553980" y="499899"/>
                  <a:pt x="1552181" y="429642"/>
                  <a:pt x="1543987" y="359990"/>
                </a:cubicBezTo>
                <a:cubicBezTo>
                  <a:pt x="1538505" y="313395"/>
                  <a:pt x="1510951" y="292754"/>
                  <a:pt x="1484026" y="255059"/>
                </a:cubicBezTo>
                <a:cubicBezTo>
                  <a:pt x="1458887" y="219864"/>
                  <a:pt x="1447251" y="190569"/>
                  <a:pt x="1409075" y="165118"/>
                </a:cubicBezTo>
                <a:cubicBezTo>
                  <a:pt x="1395928" y="156353"/>
                  <a:pt x="1379095" y="155125"/>
                  <a:pt x="1364105" y="150128"/>
                </a:cubicBezTo>
                <a:cubicBezTo>
                  <a:pt x="1296841" y="82866"/>
                  <a:pt x="1376723" y="153808"/>
                  <a:pt x="1289154" y="105158"/>
                </a:cubicBezTo>
                <a:cubicBezTo>
                  <a:pt x="1257656" y="87659"/>
                  <a:pt x="1233396" y="56591"/>
                  <a:pt x="1199213" y="45197"/>
                </a:cubicBezTo>
                <a:lnTo>
                  <a:pt x="1109272" y="15217"/>
                </a:lnTo>
                <a:lnTo>
                  <a:pt x="1064301" y="227"/>
                </a:lnTo>
                <a:cubicBezTo>
                  <a:pt x="944380" y="5224"/>
                  <a:pt x="824258" y="6666"/>
                  <a:pt x="704538" y="15217"/>
                </a:cubicBezTo>
                <a:cubicBezTo>
                  <a:pt x="683988" y="16685"/>
                  <a:pt x="707036" y="-2271"/>
                  <a:pt x="659567" y="227"/>
                </a:cubicBez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3DE25-9D70-85A5-ECD4-A85A235BD576}"/>
              </a:ext>
            </a:extLst>
          </p:cNvPr>
          <p:cNvSpPr txBox="1"/>
          <p:nvPr/>
        </p:nvSpPr>
        <p:spPr>
          <a:xfrm>
            <a:off x="5847347" y="3447416"/>
            <a:ext cx="9446738" cy="288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“50” or “100” are responses to vibe testing, which is ~5 examples. </a:t>
            </a:r>
          </a:p>
          <a:p>
            <a:pPr>
              <a:spcBef>
                <a:spcPts val="100"/>
              </a:spcBef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00"/>
              </a:spcBef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It seems a small number – but creating golden dataset is HARD</a:t>
            </a:r>
          </a:p>
        </p:txBody>
      </p:sp>
    </p:spTree>
    <p:extLst>
      <p:ext uri="{BB962C8B-B14F-4D97-AF65-F5344CB8AC3E}">
        <p14:creationId xmlns:p14="http://schemas.microsoft.com/office/powerpoint/2010/main" val="144118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7B70-67BD-87FF-CCDD-F1E38330F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“Eval” in AI systems has a foundational role. 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B5242D0-8000-A497-3705-16EEE5B8F6C1}"/>
              </a:ext>
            </a:extLst>
          </p:cNvPr>
          <p:cNvSpPr>
            <a:spLocks noGrp="1"/>
          </p:cNvSpPr>
          <p:nvPr/>
        </p:nvSpPr>
        <p:spPr>
          <a:xfrm>
            <a:off x="3940391" y="1621349"/>
            <a:ext cx="14797815" cy="1581223"/>
          </a:xfrm>
          <a:prstGeom prst="rect">
            <a:avLst/>
          </a:prstGeom>
        </p:spPr>
        <p:txBody>
          <a:bodyPr vert="horz" lIns="120904" tIns="60452" rIns="120904" bIns="60452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759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BFB8748-2CF3-324C-3FF5-0129823CDB4D}"/>
              </a:ext>
            </a:extLst>
          </p:cNvPr>
          <p:cNvSpPr>
            <a:spLocks noGrp="1"/>
          </p:cNvSpPr>
          <p:nvPr/>
        </p:nvSpPr>
        <p:spPr>
          <a:xfrm>
            <a:off x="1463040" y="2579122"/>
            <a:ext cx="9935355" cy="2696689"/>
          </a:xfrm>
          <a:prstGeom prst="rect">
            <a:avLst/>
          </a:prstGeom>
        </p:spPr>
        <p:txBody>
          <a:bodyPr vert="horz" lIns="120904" tIns="60452" rIns="120904" bIns="60452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333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4263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2333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9935" lvl="1" indent="-604329">
              <a:buFont typeface="+mj-lt"/>
              <a:buAutoNum type="arabicPeriod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Ship / no ship decision</a:t>
            </a:r>
          </a:p>
          <a:p>
            <a:pPr marL="979935" lvl="1" indent="-604329">
              <a:buFont typeface="+mj-lt"/>
              <a:buAutoNum type="arabicPeriod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They tell us where to improve</a:t>
            </a:r>
          </a:p>
          <a:p>
            <a:pPr marL="375607" lvl="1" indent="0">
              <a:buNone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75607" lvl="1" indent="0">
              <a:buNone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79935" lvl="1" indent="-604329">
              <a:buFont typeface="+mj-lt"/>
              <a:buAutoNum type="arabicPeriod"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22A29-F7F5-8EC7-2D59-0C1D81B3D27F}"/>
              </a:ext>
            </a:extLst>
          </p:cNvPr>
          <p:cNvSpPr txBox="1"/>
          <p:nvPr/>
        </p:nvSpPr>
        <p:spPr>
          <a:xfrm>
            <a:off x="1289262" y="5149576"/>
            <a:ext cx="11464212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607" lvl="1"/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SW companies are awesome once they know what to optimize for. </a:t>
            </a:r>
          </a:p>
          <a:p>
            <a:pPr marL="375607" lvl="1"/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With accurate “eval” you *will* get a good system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F39FB-A284-59F4-B156-4FC41C72F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6551" y="2411960"/>
            <a:ext cx="8883086" cy="5927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39254-22FA-C67F-4836-505DF8927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290" y="2256406"/>
            <a:ext cx="27686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6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DA6A5-1C65-824F-3C42-5B3BB8D60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C315-8AC9-2F35-B801-4A5BC3CC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043" y="386893"/>
            <a:ext cx="17902990" cy="7825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Potential Issues with golden dataset /1: size</a:t>
            </a:r>
          </a:p>
        </p:txBody>
      </p:sp>
      <p:pic>
        <p:nvPicPr>
          <p:cNvPr id="3" name="Picture 6" descr="Output image">
            <a:extLst>
              <a:ext uri="{FF2B5EF4-FFF2-40B4-BE49-F238E27FC236}">
                <a16:creationId xmlns:a16="http://schemas.microsoft.com/office/drawing/2014/main" id="{0314F6C6-58B7-7979-0A11-8E144C5B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85" y="1386752"/>
            <a:ext cx="14857968" cy="764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34F9E-249D-9EC6-36DD-16C15A03F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A9A39-EA6E-8B1F-BC4D-0F2AB825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915677"/>
            <a:ext cx="11742821" cy="13662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Golden dataset /2: overfitting </a:t>
            </a:r>
            <a:r>
              <a:rPr lang="en-US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multiple hypotheses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051BA-E33D-A0FC-8940-2A59CE503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3261602"/>
            <a:ext cx="12680885" cy="5083026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Test case / Regression tests mindset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As developers we may tend to overfit to these 100 examples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A common approach to prevent overfitting is to hide the golden dataset from developers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But, we are still testing multiple variants on the same dataset….</a:t>
            </a:r>
          </a:p>
          <a:p>
            <a:pPr algn="l"/>
            <a:endParaRPr lang="en-US" sz="2644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en-US" sz="2644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934E4505-128B-6CBB-DEE6-BAE23D67E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"/>
          <a:stretch>
            <a:fillRect/>
          </a:stretch>
        </p:blipFill>
        <p:spPr bwMode="auto">
          <a:xfrm>
            <a:off x="16299727" y="0"/>
            <a:ext cx="8084273" cy="90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6CEC8-4270-EDAC-320C-2F928967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62A04-4FC4-F23D-53FB-3C30E76BF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05" y="459435"/>
            <a:ext cx="17760409" cy="136621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Golden dataset /3: representativeness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7D5558-3E0B-06FE-BADE-BFAE0ECDC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05" y="2304074"/>
            <a:ext cx="18276838" cy="2067177"/>
          </a:xfrm>
        </p:spPr>
        <p:txBody>
          <a:bodyPr>
            <a:noAutofit/>
          </a:bodyPr>
          <a:lstStyle/>
          <a:p>
            <a:pPr marL="453382" indent="-453382" algn="l">
              <a:spcBef>
                <a:spcPts val="600"/>
              </a:spcBef>
              <a:buFont typeface="+mj-lt"/>
              <a:buAutoNum type="arabicPeriod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Multiple “dimensions” of diversity</a:t>
            </a:r>
          </a:p>
          <a:p>
            <a:pPr marL="453382" indent="-453382" algn="l">
              <a:spcBef>
                <a:spcPts val="600"/>
              </a:spcBef>
              <a:buFont typeface="+mj-lt"/>
              <a:buAutoNum type="arabicPeriod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Enterprise data differs from benchmarks</a:t>
            </a:r>
          </a:p>
          <a:p>
            <a:pPr marL="453382" indent="-453382" algn="l">
              <a:spcBef>
                <a:spcPts val="600"/>
              </a:spcBef>
              <a:buFont typeface="+mj-lt"/>
              <a:buAutoNum type="arabicPeriod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Synthetic data often </a:t>
            </a:r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massively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oversimplified</a:t>
            </a:r>
          </a:p>
          <a:p>
            <a:pPr marL="453382" indent="-453382" algn="l">
              <a:spcBef>
                <a:spcPts val="600"/>
              </a:spcBef>
              <a:buFont typeface="+mj-lt"/>
              <a:buAutoNum type="arabicPeriod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And all this even assuming we know how to compare an answer with the ground truth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5F9F4C-A9FD-64C2-F1F9-9F843F9141B3}"/>
              </a:ext>
            </a:extLst>
          </p:cNvPr>
          <p:cNvGrpSpPr/>
          <p:nvPr/>
        </p:nvGrpSpPr>
        <p:grpSpPr>
          <a:xfrm>
            <a:off x="9601200" y="5475393"/>
            <a:ext cx="14377262" cy="2998620"/>
            <a:chOff x="669101" y="4220018"/>
            <a:chExt cx="11283593" cy="22678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F67E30-DD03-F534-E8EF-8EAE1BC42302}"/>
                </a:ext>
              </a:extLst>
            </p:cNvPr>
            <p:cNvSpPr txBox="1"/>
            <p:nvPr/>
          </p:nvSpPr>
          <p:spPr>
            <a:xfrm>
              <a:off x="669101" y="4220018"/>
              <a:ext cx="9385274" cy="808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3173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synthetic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: I was charged twice on my last bill. Please refund the extra charge.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31ED1D-A5BB-1B02-FC6B-ABBF39BECC5A}"/>
                </a:ext>
              </a:extLst>
            </p:cNvPr>
            <p:cNvSpPr txBox="1"/>
            <p:nvPr/>
          </p:nvSpPr>
          <p:spPr>
            <a:xfrm>
              <a:off x="669101" y="5310199"/>
              <a:ext cx="11283593" cy="117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3173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real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: Ciao, non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riesco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più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a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loggarmi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nell’app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after midnight e in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più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mi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avete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charged twice this month 😡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Potete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sistemare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sia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l’accesso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for user fly75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che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 la double charge per </a:t>
              </a:r>
              <a:r>
                <a:rPr lang="en-US" sz="3173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favore</a:t>
              </a:r>
              <a:r>
                <a:rPr lang="en-US" sz="3173" i="1" dirty="0">
                  <a:latin typeface="Segoe UI" panose="020B0502040204020203" pitchFamily="34" charset="0"/>
                  <a:cs typeface="Segoe UI" panose="020B0502040204020203" pitchFamily="34" charset="0"/>
                </a:rPr>
                <a:t>? Right now!!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97F7A18-8F15-FD22-DDA6-5DC38C8A8636}"/>
              </a:ext>
            </a:extLst>
          </p:cNvPr>
          <p:cNvSpPr txBox="1"/>
          <p:nvPr/>
        </p:nvSpPr>
        <p:spPr>
          <a:xfrm>
            <a:off x="649705" y="5882234"/>
            <a:ext cx="7408333" cy="662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702" b="1" dirty="0">
                <a:latin typeface="Segoe UI" panose="020B0502040204020203" pitchFamily="34" charset="0"/>
                <a:cs typeface="Segoe UI" panose="020B0502040204020203" pitchFamily="34" charset="0"/>
              </a:rPr>
              <a:t>Very different than software 2.0</a:t>
            </a:r>
          </a:p>
        </p:txBody>
      </p:sp>
    </p:spTree>
    <p:extLst>
      <p:ext uri="{BB962C8B-B14F-4D97-AF65-F5344CB8AC3E}">
        <p14:creationId xmlns:p14="http://schemas.microsoft.com/office/powerpoint/2010/main" val="125143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3461-518B-C7AC-540F-F800210C3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8401-D8E7-75E5-C3EB-81E4EC06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685" y="459436"/>
            <a:ext cx="16239501" cy="7940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Tuning our beliefs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D6D57-8065-5C00-29CD-71649C715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169" y="1191445"/>
            <a:ext cx="18196751" cy="2123987"/>
          </a:xfrm>
        </p:spPr>
        <p:txBody>
          <a:bodyPr>
            <a:normAutofit/>
          </a:bodyPr>
          <a:lstStyle/>
          <a:p>
            <a:pPr algn="l"/>
            <a:r>
              <a:rPr lang="en-US" sz="3701" i="1" dirty="0">
                <a:latin typeface="Segoe UI" panose="020B0502040204020203" pitchFamily="34" charset="0"/>
                <a:cs typeface="Segoe UI" panose="020B0502040204020203" pitchFamily="34" charset="0"/>
              </a:rPr>
              <a:t>“Our evals are not perfect, but, crawl walk run. </a:t>
            </a:r>
          </a:p>
          <a:p>
            <a:pPr algn="l"/>
            <a:r>
              <a:rPr lang="en-US" sz="3701" i="1" dirty="0">
                <a:latin typeface="Segoe UI" panose="020B0502040204020203" pitchFamily="34" charset="0"/>
                <a:cs typeface="Segoe UI" panose="020B0502040204020203" pitchFamily="34" charset="0"/>
              </a:rPr>
              <a:t>They give us some reasonable feedback to work with, and we will keep improving it.”</a:t>
            </a:r>
          </a:p>
        </p:txBody>
      </p:sp>
      <p:pic>
        <p:nvPicPr>
          <p:cNvPr id="4" name="Picture 2" descr="Output image">
            <a:extLst>
              <a:ext uri="{FF2B5EF4-FFF2-40B4-BE49-F238E27FC236}">
                <a16:creationId xmlns:a16="http://schemas.microsoft.com/office/drawing/2014/main" id="{F78E58BA-0528-950A-60D0-7AAE583B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82" y="3797973"/>
            <a:ext cx="9460657" cy="52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246C5-9A1D-6147-192F-9BE11AF66D96}"/>
              </a:ext>
            </a:extLst>
          </p:cNvPr>
          <p:cNvSpPr txBox="1"/>
          <p:nvPr/>
        </p:nvSpPr>
        <p:spPr>
          <a:xfrm>
            <a:off x="13957400" y="6342849"/>
            <a:ext cx="3858467" cy="66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8657" hangingPunct="1">
              <a:spcBef>
                <a:spcPts val="0"/>
              </a:spcBef>
              <a:defRPr/>
            </a:pPr>
            <a:r>
              <a:rPr lang="en-US" sz="3701" b="1" kern="1200" dirty="0">
                <a:solidFill>
                  <a:srgbClr val="009156"/>
                </a:solidFill>
                <a:latin typeface="Century Gothic" panose="020F0302020204030204"/>
                <a:ea typeface="+mn-ea"/>
                <a:cs typeface="+mn-cs"/>
              </a:rPr>
              <a:t>Point estimate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92C9D261-48CA-92CA-8202-0083A43D795B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 flipV="1">
            <a:off x="12551306" y="6673773"/>
            <a:ext cx="1406094" cy="1735608"/>
          </a:xfrm>
          <a:prstGeom prst="curvedConnector2">
            <a:avLst/>
          </a:prstGeom>
          <a:ln w="254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9F2B014-A403-A29E-62D3-D35F5F278CD9}"/>
              </a:ext>
            </a:extLst>
          </p:cNvPr>
          <p:cNvSpPr/>
          <p:nvPr/>
        </p:nvSpPr>
        <p:spPr>
          <a:xfrm>
            <a:off x="5705784" y="3797973"/>
            <a:ext cx="9460657" cy="34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A91721-4AF2-BE78-179C-BFA9608639D3}"/>
              </a:ext>
            </a:extLst>
          </p:cNvPr>
          <p:cNvSpPr/>
          <p:nvPr/>
        </p:nvSpPr>
        <p:spPr>
          <a:xfrm>
            <a:off x="5756872" y="4315365"/>
            <a:ext cx="2512846" cy="591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67"/>
          </a:p>
        </p:txBody>
      </p:sp>
    </p:spTree>
    <p:extLst>
      <p:ext uri="{BB962C8B-B14F-4D97-AF65-F5344CB8AC3E}">
        <p14:creationId xmlns:p14="http://schemas.microsoft.com/office/powerpoint/2010/main" val="32741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31BE2-DFA3-37FF-EF5E-1B8DE39BB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utput image">
            <a:extLst>
              <a:ext uri="{FF2B5EF4-FFF2-40B4-BE49-F238E27FC236}">
                <a16:creationId xmlns:a16="http://schemas.microsoft.com/office/drawing/2014/main" id="{E678782C-E6A9-752D-4B88-1F1B5FF5A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0"/>
          <a:stretch>
            <a:fillRect/>
          </a:stretch>
        </p:blipFill>
        <p:spPr bwMode="auto">
          <a:xfrm>
            <a:off x="4496453" y="2228689"/>
            <a:ext cx="12881556" cy="667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8B0B09-9D7C-5189-D087-215301A6AD83}"/>
              </a:ext>
            </a:extLst>
          </p:cNvPr>
          <p:cNvSpPr txBox="1"/>
          <p:nvPr/>
        </p:nvSpPr>
        <p:spPr>
          <a:xfrm>
            <a:off x="16576987" y="5939973"/>
            <a:ext cx="3011906" cy="1231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8657" hangingPunct="1">
              <a:spcBef>
                <a:spcPts val="0"/>
              </a:spcBef>
              <a:defRPr/>
            </a:pPr>
            <a:r>
              <a:rPr lang="en-US" sz="3701" b="1" kern="1200" dirty="0">
                <a:solidFill>
                  <a:srgbClr val="00915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Point estimate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4A9A5CF2-E5A7-2B16-BB9C-A975CD8B23E8}"/>
              </a:ext>
            </a:extLst>
          </p:cNvPr>
          <p:cNvCxnSpPr>
            <a:cxnSpLocks/>
            <a:stCxn id="3" idx="1"/>
          </p:cNvCxnSpPr>
          <p:nvPr/>
        </p:nvCxnSpPr>
        <p:spPr>
          <a:xfrm rot="10800000" flipV="1">
            <a:off x="15170885" y="6555655"/>
            <a:ext cx="1406102" cy="1450850"/>
          </a:xfrm>
          <a:prstGeom prst="curvedConnector2">
            <a:avLst/>
          </a:prstGeom>
          <a:ln w="254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BFA8D3A-98DB-AC20-9B45-76A299E86B45}"/>
              </a:ext>
            </a:extLst>
          </p:cNvPr>
          <p:cNvSpPr txBox="1"/>
          <p:nvPr/>
        </p:nvSpPr>
        <p:spPr>
          <a:xfrm>
            <a:off x="13846567" y="358300"/>
            <a:ext cx="4554187" cy="66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8657" hangingPunct="1">
              <a:spcBef>
                <a:spcPts val="0"/>
              </a:spcBef>
              <a:defRPr/>
            </a:pPr>
            <a:r>
              <a:rPr lang="en-US" sz="3701" b="1" kern="1200" dirty="0">
                <a:solidFill>
                  <a:srgbClr val="00915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Actual distribution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50DD984C-1E45-90ED-73A2-B901E7FD59C1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 flipV="1">
            <a:off x="12954911" y="689223"/>
            <a:ext cx="891656" cy="929191"/>
          </a:xfrm>
          <a:prstGeom prst="curvedConnector2">
            <a:avLst/>
          </a:prstGeom>
          <a:ln w="254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90B78EB-CC2A-1EF6-1BB7-71F739C55C70}"/>
              </a:ext>
            </a:extLst>
          </p:cNvPr>
          <p:cNvSpPr/>
          <p:nvPr/>
        </p:nvSpPr>
        <p:spPr>
          <a:xfrm>
            <a:off x="5995273" y="2425175"/>
            <a:ext cx="4658464" cy="1116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967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57D570-32ED-CAD5-5604-4E1698F8321D}"/>
              </a:ext>
            </a:extLst>
          </p:cNvPr>
          <p:cNvSpPr txBox="1">
            <a:spLocks/>
          </p:cNvSpPr>
          <p:nvPr/>
        </p:nvSpPr>
        <p:spPr>
          <a:xfrm>
            <a:off x="1849811" y="315058"/>
            <a:ext cx="16599069" cy="143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76" tIns="25776" rIns="25776" bIns="25776" anchor="ctr">
            <a:normAutofit fontScale="97500"/>
          </a:bodyPr>
          <a:lstStyle>
            <a:lvl1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011893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l" hangingPunct="1"/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Tuning our beliefs</a:t>
            </a:r>
          </a:p>
        </p:txBody>
      </p:sp>
    </p:spTree>
    <p:extLst>
      <p:ext uri="{BB962C8B-B14F-4D97-AF65-F5344CB8AC3E}">
        <p14:creationId xmlns:p14="http://schemas.microsoft.com/office/powerpoint/2010/main" val="7066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86FACF-4900-62E4-A6F3-2B332D265855}"/>
              </a:ext>
            </a:extLst>
          </p:cNvPr>
          <p:cNvSpPr txBox="1"/>
          <p:nvPr/>
        </p:nvSpPr>
        <p:spPr>
          <a:xfrm>
            <a:off x="10250905" y="337075"/>
            <a:ext cx="13403179" cy="2659702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4A4A4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  <a:endParaRPr lang="en-US" sz="3200" dirty="0">
              <a:solidFill>
                <a:srgbClr val="4A4A4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200" dirty="0">
                <a:solidFill>
                  <a:srgbClr val="4A4A4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2005 class action settlement resulted in Ford paying $8.55m to redesign its selection process for apprenticeship programs to address the previous process’s disparate impact on Black applicants.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A1C39-18C4-FED4-56B9-E333141E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4" y="1461332"/>
            <a:ext cx="8167015" cy="126949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11893"/>
                </a:solidFill>
              </a:rPr>
              <a:t>Next idea: </a:t>
            </a:r>
            <a:br>
              <a:rPr lang="en-US" dirty="0">
                <a:solidFill>
                  <a:srgbClr val="011893"/>
                </a:solidFill>
              </a:rPr>
            </a:br>
            <a:r>
              <a:rPr lang="en-US" dirty="0">
                <a:solidFill>
                  <a:srgbClr val="011893"/>
                </a:solidFill>
              </a:rPr>
              <a:t>LLM as a Judge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B4E0C-CE7D-EAF1-BD75-A3C094FAA53B}"/>
              </a:ext>
            </a:extLst>
          </p:cNvPr>
          <p:cNvSpPr txBox="1"/>
          <p:nvPr/>
        </p:nvSpPr>
        <p:spPr>
          <a:xfrm>
            <a:off x="11520778" y="6619932"/>
            <a:ext cx="2194311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8657"/>
            <a:r>
              <a:rPr lang="en-US" sz="2380" b="1" dirty="0">
                <a:solidFill>
                  <a:srgbClr val="5274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Legal Proceedings</a:t>
            </a:r>
          </a:p>
        </p:txBody>
      </p:sp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DA2815C1-A806-583F-DB3B-BFC32DACCE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722"/>
          <a:stretch>
            <a:fillRect/>
          </a:stretch>
        </p:blipFill>
        <p:spPr>
          <a:xfrm>
            <a:off x="11287912" y="6776786"/>
            <a:ext cx="5451267" cy="1641228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pic>
        <p:nvPicPr>
          <p:cNvPr id="6" name="Picture 5" descr="A white background with grey text&#10;&#10;AI-generated content may be incorrect.">
            <a:extLst>
              <a:ext uri="{FF2B5EF4-FFF2-40B4-BE49-F238E27FC236}">
                <a16:creationId xmlns:a16="http://schemas.microsoft.com/office/drawing/2014/main" id="{5D6E8FD4-F54C-ABAA-0DC2-23CBE0C49F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9043"/>
          <a:stretch>
            <a:fillRect/>
          </a:stretch>
        </p:blipFill>
        <p:spPr>
          <a:xfrm>
            <a:off x="11710096" y="8057682"/>
            <a:ext cx="5466240" cy="697155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896D30-A8B2-D515-6802-639A007BF60A}"/>
              </a:ext>
            </a:extLst>
          </p:cNvPr>
          <p:cNvSpPr/>
          <p:nvPr/>
        </p:nvSpPr>
        <p:spPr>
          <a:xfrm>
            <a:off x="11874421" y="3812673"/>
            <a:ext cx="3041664" cy="1457612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2" dirty="0"/>
              <a:t>AI-powered service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246B0DB-2D85-EC64-E309-1C99D0204CEA}"/>
              </a:ext>
            </a:extLst>
          </p:cNvPr>
          <p:cNvSpPr/>
          <p:nvPr/>
        </p:nvSpPr>
        <p:spPr>
          <a:xfrm>
            <a:off x="16215203" y="3827832"/>
            <a:ext cx="3041664" cy="1457612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2" dirty="0"/>
              <a:t>LLM judge “Eval”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4016D6-ECAC-2E08-223D-0A2699FA2157}"/>
              </a:ext>
            </a:extLst>
          </p:cNvPr>
          <p:cNvCxnSpPr>
            <a:endCxn id="7" idx="2"/>
          </p:cNvCxnSpPr>
          <p:nvPr/>
        </p:nvCxnSpPr>
        <p:spPr>
          <a:xfrm flipV="1">
            <a:off x="13395253" y="5270286"/>
            <a:ext cx="0" cy="134964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7C07A1-3CE3-089A-114F-571DC29267B6}"/>
              </a:ext>
            </a:extLst>
          </p:cNvPr>
          <p:cNvCxnSpPr>
            <a:cxnSpLocks/>
          </p:cNvCxnSpPr>
          <p:nvPr/>
        </p:nvCxnSpPr>
        <p:spPr>
          <a:xfrm flipV="1">
            <a:off x="13395253" y="2996777"/>
            <a:ext cx="0" cy="83105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5A40C6-249C-A5C6-5B43-8A42A37A9B7B}"/>
              </a:ext>
            </a:extLst>
          </p:cNvPr>
          <p:cNvCxnSpPr>
            <a:cxnSpLocks/>
          </p:cNvCxnSpPr>
          <p:nvPr/>
        </p:nvCxnSpPr>
        <p:spPr>
          <a:xfrm flipV="1">
            <a:off x="16223295" y="5508382"/>
            <a:ext cx="831674" cy="11267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E7F967-2730-03B3-23AA-0983B9F2F626}"/>
              </a:ext>
            </a:extLst>
          </p:cNvPr>
          <p:cNvCxnSpPr>
            <a:cxnSpLocks/>
          </p:cNvCxnSpPr>
          <p:nvPr/>
        </p:nvCxnSpPr>
        <p:spPr>
          <a:xfrm>
            <a:off x="16215203" y="2996777"/>
            <a:ext cx="839767" cy="6841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CF1FCB-2371-52F8-777F-69D1906ED441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9256868" y="4541480"/>
            <a:ext cx="1457817" cy="15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B57DD-7801-EC0B-EA16-5DCED97EAA70}"/>
              </a:ext>
            </a:extLst>
          </p:cNvPr>
          <p:cNvSpPr/>
          <p:nvPr/>
        </p:nvSpPr>
        <p:spPr>
          <a:xfrm>
            <a:off x="20730090" y="3812673"/>
            <a:ext cx="2693449" cy="1442453"/>
          </a:xfrm>
          <a:prstGeom prst="rect">
            <a:avLst/>
          </a:prstGeom>
          <a:ln w="38100">
            <a:solidFill>
              <a:srgbClr val="0118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2" b="1" i="1" dirty="0">
                <a:solidFill>
                  <a:srgbClr val="011893"/>
                </a:solidFill>
              </a:rPr>
              <a:t>Eval 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D5068-2F27-C76A-FA93-5ABDEDD6FD49}"/>
              </a:ext>
            </a:extLst>
          </p:cNvPr>
          <p:cNvSpPr txBox="1"/>
          <p:nvPr/>
        </p:nvSpPr>
        <p:spPr>
          <a:xfrm>
            <a:off x="18917760" y="8000359"/>
            <a:ext cx="5466240" cy="743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31" b="1" i="1" dirty="0">
                <a:solidFill>
                  <a:srgbClr val="011893"/>
                </a:solidFill>
              </a:rPr>
              <a:t>Examples – at scale</a:t>
            </a:r>
            <a:endParaRPr lang="en-US" sz="4231" i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8DF97F-7107-2AE3-79F0-6C1485893313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17397301" y="7760904"/>
            <a:ext cx="1520459" cy="611160"/>
          </a:xfrm>
          <a:prstGeom prst="straightConnector1">
            <a:avLst/>
          </a:prstGeom>
          <a:ln w="38100">
            <a:solidFill>
              <a:srgbClr val="01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525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C704E-57B4-22C9-903C-B4F8DDA2B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A6B1-C8CC-F569-4D17-5028B9AF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4" y="1461332"/>
            <a:ext cx="8167015" cy="126949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11893"/>
                </a:solidFill>
              </a:rPr>
              <a:t>Next idea: </a:t>
            </a:r>
            <a:br>
              <a:rPr lang="en-US" dirty="0">
                <a:solidFill>
                  <a:srgbClr val="011893"/>
                </a:solidFill>
              </a:rPr>
            </a:br>
            <a:r>
              <a:rPr lang="en-US" dirty="0">
                <a:solidFill>
                  <a:srgbClr val="011893"/>
                </a:solidFill>
              </a:rPr>
              <a:t>LLM as a Judge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3143C5-C76B-F61C-70FA-4558C29EB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844" y="2384139"/>
            <a:ext cx="8943905" cy="58841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D31A9B-C689-250A-27D1-2180A03CA713}"/>
              </a:ext>
            </a:extLst>
          </p:cNvPr>
          <p:cNvSpPr txBox="1"/>
          <p:nvPr/>
        </p:nvSpPr>
        <p:spPr>
          <a:xfrm>
            <a:off x="1323474" y="3811839"/>
            <a:ext cx="6995185" cy="4224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3382" indent="-453382">
              <a:buFont typeface="Arial" panose="020B0604020202020204" pitchFamily="34" charset="0"/>
              <a:buChar char="•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No need for ground truth</a:t>
            </a:r>
          </a:p>
          <a:p>
            <a:pPr marL="453382" indent="-453382">
              <a:buFont typeface="Arial" panose="020B0604020202020204" pitchFamily="34" charset="0"/>
              <a:buChar char="•"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Still requires “calibration”</a:t>
            </a:r>
          </a:p>
          <a:p>
            <a:pPr marL="453382" indent="-453382">
              <a:buFont typeface="Arial" panose="020B0604020202020204" pitchFamily="34" charset="0"/>
              <a:buChar char="•"/>
            </a:pPr>
            <a:endParaRPr lang="en-US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3382" indent="-453382">
              <a:buFont typeface="Arial" panose="020B0604020202020204" pitchFamily="34" charset="0"/>
              <a:buChar char="•"/>
            </a:pPr>
            <a:endParaRPr lang="en-US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92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FC9EB-7AFC-55A1-5897-89EA27628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C21258-D7D9-5B45-FB5F-C859358509C7}"/>
              </a:ext>
            </a:extLst>
          </p:cNvPr>
          <p:cNvGrpSpPr/>
          <p:nvPr/>
        </p:nvGrpSpPr>
        <p:grpSpPr>
          <a:xfrm>
            <a:off x="9222972" y="563324"/>
            <a:ext cx="6565549" cy="7743441"/>
            <a:chOff x="6920103" y="540622"/>
            <a:chExt cx="4965541" cy="58563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58B2D8-4C82-7FC0-5C42-59994F5BE48C}"/>
                </a:ext>
              </a:extLst>
            </p:cNvPr>
            <p:cNvSpPr txBox="1"/>
            <p:nvPr/>
          </p:nvSpPr>
          <p:spPr>
            <a:xfrm>
              <a:off x="6920103" y="5896303"/>
              <a:ext cx="2017986" cy="50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2" dirty="0"/>
                <a:t>Data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93E3DF-0834-1422-A9FA-7781200CBC1E}"/>
                </a:ext>
              </a:extLst>
            </p:cNvPr>
            <p:cNvSpPr txBox="1"/>
            <p:nvPr/>
          </p:nvSpPr>
          <p:spPr>
            <a:xfrm>
              <a:off x="6920103" y="4645572"/>
              <a:ext cx="2017986" cy="50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2" dirty="0"/>
                <a:t>Metrics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11CDD9-BCA2-E84F-790E-1AB13D153637}"/>
                </a:ext>
              </a:extLst>
            </p:cNvPr>
            <p:cNvSpPr txBox="1"/>
            <p:nvPr/>
          </p:nvSpPr>
          <p:spPr>
            <a:xfrm>
              <a:off x="6920103" y="3210188"/>
              <a:ext cx="4965541" cy="50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2" dirty="0"/>
                <a:t>Determination of “correct”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40A387-F750-0372-CEF8-95F7FA6A50D7}"/>
                </a:ext>
              </a:extLst>
            </p:cNvPr>
            <p:cNvSpPr txBox="1"/>
            <p:nvPr/>
          </p:nvSpPr>
          <p:spPr>
            <a:xfrm>
              <a:off x="6920103" y="1867130"/>
              <a:ext cx="4965541" cy="50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2" dirty="0"/>
                <a:t>Over-reliance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EFFA94-538F-DC52-E2DE-BEC707B93805}"/>
                </a:ext>
              </a:extLst>
            </p:cNvPr>
            <p:cNvSpPr txBox="1"/>
            <p:nvPr/>
          </p:nvSpPr>
          <p:spPr>
            <a:xfrm>
              <a:off x="6920103" y="540622"/>
              <a:ext cx="4965541" cy="50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2" dirty="0"/>
                <a:t>Reporting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1B01EB-4874-6E82-548D-3A5311563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2335" y="650602"/>
            <a:ext cx="10457942" cy="15808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Decisions we need to take in an eval process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23A04A-664B-7984-19D7-B2724E921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5" y="0"/>
            <a:ext cx="7695513" cy="91514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3C0D12F-15D8-268D-ECAB-50EC73F837D2}"/>
              </a:ext>
            </a:extLst>
          </p:cNvPr>
          <p:cNvGrpSpPr/>
          <p:nvPr/>
        </p:nvGrpSpPr>
        <p:grpSpPr>
          <a:xfrm>
            <a:off x="16074903" y="3667573"/>
            <a:ext cx="5094664" cy="3365820"/>
            <a:chOff x="7139951" y="2791994"/>
            <a:chExt cx="3853107" cy="25455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32C44C-0AC4-4F10-94DB-9F984C8FCBCE}"/>
                </a:ext>
              </a:extLst>
            </p:cNvPr>
            <p:cNvSpPr/>
            <p:nvPr/>
          </p:nvSpPr>
          <p:spPr>
            <a:xfrm>
              <a:off x="7871361" y="3537801"/>
              <a:ext cx="2390095" cy="179977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727" b="1" dirty="0">
                  <a:latin typeface="Avenir Next" panose="020B0503020202020204" pitchFamily="34" charset="0"/>
                </a:rPr>
                <a:t>89%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789D30-4807-8611-00E5-133F224D58FD}"/>
                </a:ext>
              </a:extLst>
            </p:cNvPr>
            <p:cNvSpPr txBox="1"/>
            <p:nvPr/>
          </p:nvSpPr>
          <p:spPr>
            <a:xfrm>
              <a:off x="7139951" y="2791994"/>
              <a:ext cx="3853107" cy="562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31" b="1" dirty="0">
                  <a:solidFill>
                    <a:srgbClr val="00B050"/>
                  </a:solidFill>
                  <a:latin typeface="Avenir Next" panose="020B0503020202020204" pitchFamily="34" charset="0"/>
                </a:rPr>
                <a:t>Technical accuracy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5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62958-7683-BEC4-6E89-34224813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E3E846-03B6-74EC-3AAF-9D76EFC42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5" y="0"/>
            <a:ext cx="7695513" cy="91514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52DE5-E00C-9A0B-568F-083271DD16D4}"/>
              </a:ext>
            </a:extLst>
          </p:cNvPr>
          <p:cNvSpPr txBox="1"/>
          <p:nvPr/>
        </p:nvSpPr>
        <p:spPr>
          <a:xfrm>
            <a:off x="10242884" y="3560891"/>
            <a:ext cx="99220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8657" hangingPunct="1">
              <a:spcBef>
                <a:spcPts val="0"/>
              </a:spcBef>
              <a:defRPr/>
            </a:pPr>
            <a:r>
              <a:rPr lang="en-US" sz="4000" kern="1200" dirty="0">
                <a:latin typeface="Century Gothic" panose="020F0302020204030204"/>
                <a:ea typeface="+mn-ea"/>
                <a:cs typeface="+mn-cs"/>
              </a:rPr>
              <a:t>Each decision significantly affect outcome</a:t>
            </a:r>
          </a:p>
          <a:p>
            <a:pPr defTabSz="1208657" hangingPunct="1">
              <a:spcBef>
                <a:spcPts val="0"/>
              </a:spcBef>
              <a:defRPr/>
            </a:pPr>
            <a:endParaRPr lang="en-US" sz="4000" kern="1200" dirty="0">
              <a:latin typeface="Century Gothic" panose="020F0302020204030204"/>
              <a:ea typeface="+mn-ea"/>
              <a:cs typeface="+mn-cs"/>
            </a:endParaRPr>
          </a:p>
          <a:p>
            <a:pPr defTabSz="1208657" hangingPunct="1">
              <a:spcBef>
                <a:spcPts val="0"/>
              </a:spcBef>
              <a:defRPr/>
            </a:pPr>
            <a:r>
              <a:rPr lang="en-US" sz="4000" kern="1200" dirty="0">
                <a:latin typeface="Century Gothic" panose="020F0302020204030204"/>
                <a:ea typeface="+mn-ea"/>
                <a:cs typeface="+mn-cs"/>
              </a:rPr>
              <a:t>They are non-trivial</a:t>
            </a:r>
          </a:p>
          <a:p>
            <a:pPr defTabSz="1208657" hangingPunct="1">
              <a:spcBef>
                <a:spcPts val="0"/>
              </a:spcBef>
              <a:defRPr/>
            </a:pPr>
            <a:endParaRPr lang="en-US" sz="4000" kern="1200" dirty="0">
              <a:latin typeface="Century Gothic" panose="020F0302020204030204"/>
              <a:ea typeface="+mn-ea"/>
              <a:cs typeface="+mn-cs"/>
            </a:endParaRPr>
          </a:p>
          <a:p>
            <a:pPr defTabSz="1208657" hangingPunct="1">
              <a:spcBef>
                <a:spcPts val="0"/>
              </a:spcBef>
              <a:defRPr/>
            </a:pPr>
            <a:endParaRPr lang="en-US" sz="4000" kern="1200" dirty="0">
              <a:latin typeface="Century Gothic" panose="020F0302020204030204"/>
              <a:ea typeface="+mn-ea"/>
              <a:cs typeface="+mn-cs"/>
            </a:endParaRPr>
          </a:p>
          <a:p>
            <a:pPr defTabSz="1208657" hangingPunct="1">
              <a:spcBef>
                <a:spcPts val="0"/>
              </a:spcBef>
              <a:defRPr/>
            </a:pPr>
            <a:endParaRPr lang="en-US" sz="4000" kern="1200" dirty="0">
              <a:latin typeface="Century Gothic" panose="020F0302020204030204"/>
              <a:ea typeface="+mn-ea"/>
              <a:cs typeface="+mn-cs"/>
            </a:endParaRPr>
          </a:p>
          <a:p>
            <a:pPr defTabSz="1208657" hangingPunct="1">
              <a:spcBef>
                <a:spcPts val="0"/>
              </a:spcBef>
              <a:defRPr/>
            </a:pPr>
            <a:endParaRPr lang="en-US" sz="4000" kern="1200" dirty="0" err="1"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66B0-E359-1AA4-6762-1C6286A09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Each dimension adds variability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616D2-20EE-388D-266B-8F156DAE9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78506"/>
            <a:ext cx="15955020" cy="58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360D2-5FE1-97B4-DB89-94951804E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BCB9A-9886-BA29-1EF2-2B732FB5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31" y="8274"/>
            <a:ext cx="16105822" cy="9059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C057D-7BA3-28B1-34C9-F02B9B561228}"/>
              </a:ext>
            </a:extLst>
          </p:cNvPr>
          <p:cNvSpPr txBox="1"/>
          <p:nvPr/>
        </p:nvSpPr>
        <p:spPr>
          <a:xfrm>
            <a:off x="1172387" y="1778725"/>
            <a:ext cx="4626588" cy="1797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Andrej </a:t>
            </a:r>
            <a:r>
              <a:rPr lang="en-US" sz="40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Karpathy</a:t>
            </a:r>
            <a:r>
              <a:rPr lang="en-US" sz="4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r>
              <a:rPr lang="en-US" sz="4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</a:t>
            </a:r>
            <a:r>
              <a:rPr lang="en-US" sz="40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 Startup School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98C7D7-AB92-8AD1-60DE-87B89C2391A4}"/>
              </a:ext>
            </a:extLst>
          </p:cNvPr>
          <p:cNvGrpSpPr/>
          <p:nvPr/>
        </p:nvGrpSpPr>
        <p:grpSpPr>
          <a:xfrm>
            <a:off x="1172387" y="5214906"/>
            <a:ext cx="12191920" cy="1868973"/>
            <a:chOff x="250705" y="3696298"/>
            <a:chExt cx="9220779" cy="14135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30E2E5-7BB6-EFB0-755A-27052C14C5B6}"/>
                </a:ext>
              </a:extLst>
            </p:cNvPr>
            <p:cNvSpPr txBox="1"/>
            <p:nvPr/>
          </p:nvSpPr>
          <p:spPr>
            <a:xfrm>
              <a:off x="250705" y="3696298"/>
              <a:ext cx="3880991" cy="1413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31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Can we </a:t>
              </a:r>
              <a:r>
                <a:rPr lang="en-US" sz="4231" b="1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reliably</a:t>
              </a:r>
              <a:r>
                <a:rPr lang="en-US" sz="4231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r>
                <a:rPr lang="en-US" sz="4231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automate this, too?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836E9FD-86ED-DA29-07A5-DB72BBBAE1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428" y="4114418"/>
              <a:ext cx="5528056" cy="211042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70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DE3EB-366C-0D34-F834-9194EBE2C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B922-779B-790D-3695-51C8A27D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168" y="459435"/>
            <a:ext cx="20020548" cy="13662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1189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idea: give mandates, practices, tools, artifacts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1331DE-D56F-A930-C03F-E968B7EB9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869" y="2707353"/>
            <a:ext cx="16894135" cy="5080618"/>
          </a:xfrm>
        </p:spPr>
        <p:txBody>
          <a:bodyPr>
            <a:noAutofit/>
          </a:bodyPr>
          <a:lstStyle/>
          <a:p>
            <a:pPr algn="l"/>
            <a:endParaRPr lang="en-US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Best practices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Mandates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Tools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Metrics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Prompts to eval those metrics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Curated datasets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  <a:p>
            <a:pPr lvl="1" algn="l"/>
            <a:endParaRPr lang="en-US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bg2">
                <a:lumMod val="50000"/>
              </a:schemeClr>
            </a:gs>
            <a:gs pos="0">
              <a:schemeClr val="tx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23D64B-292F-FE3C-6880-DA278047F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03B3F2-97DD-4656-786B-03EDAE30C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1663" y="2670331"/>
            <a:ext cx="15458992" cy="4243730"/>
          </a:xfrm>
        </p:spPr>
        <p:txBody>
          <a:bodyPr anchor="b">
            <a:normAutofit fontScale="90000"/>
          </a:bodyPr>
          <a:lstStyle/>
          <a:p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Mandates and tools </a:t>
            </a:r>
            <a:b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without a proper accountability structure </a:t>
            </a:r>
            <a:b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shift responsibility</a:t>
            </a:r>
            <a:endParaRPr lang="en-US" sz="6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81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DE6CC-D5BC-974F-8A39-1C24C4570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D79D30-3F61-3557-4239-1B547F314B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456449"/>
              </p:ext>
            </p:extLst>
          </p:nvPr>
        </p:nvGraphicFramePr>
        <p:xfrm>
          <a:off x="1276593" y="230485"/>
          <a:ext cx="22583172" cy="8625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9815">
                  <a:extLst>
                    <a:ext uri="{9D8B030D-6E8A-4147-A177-3AD203B41FA5}">
                      <a16:colId xmlns:a16="http://schemas.microsoft.com/office/drawing/2014/main" val="4227403937"/>
                    </a:ext>
                  </a:extLst>
                </a:gridCol>
                <a:gridCol w="3776740">
                  <a:extLst>
                    <a:ext uri="{9D8B030D-6E8A-4147-A177-3AD203B41FA5}">
                      <a16:colId xmlns:a16="http://schemas.microsoft.com/office/drawing/2014/main" val="1905143781"/>
                    </a:ext>
                  </a:extLst>
                </a:gridCol>
                <a:gridCol w="3207015">
                  <a:extLst>
                    <a:ext uri="{9D8B030D-6E8A-4147-A177-3AD203B41FA5}">
                      <a16:colId xmlns:a16="http://schemas.microsoft.com/office/drawing/2014/main" val="880698975"/>
                    </a:ext>
                  </a:extLst>
                </a:gridCol>
                <a:gridCol w="10319602">
                  <a:extLst>
                    <a:ext uri="{9D8B030D-6E8A-4147-A177-3AD203B41FA5}">
                      <a16:colId xmlns:a16="http://schemas.microsoft.com/office/drawing/2014/main" val="615577616"/>
                    </a:ext>
                  </a:extLst>
                </a:gridCol>
              </a:tblGrid>
              <a:tr h="1088136"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rgbClr val="00549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1.0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2.0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Software 3.0</a:t>
                      </a:r>
                    </a:p>
                  </a:txBody>
                  <a:tcPr marL="120904" marR="120904" marT="60452" marB="604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56096"/>
                  </a:ext>
                </a:extLst>
              </a:tr>
              <a:tr h="1825779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 constitutes progress? 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What’s an Iteration (sprint)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Features + bug fixes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Improve model quality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541224"/>
                  </a:ext>
                </a:extLst>
              </a:tr>
              <a:tr h="18257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How 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we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define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quality?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Feature importance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Closed defects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Science +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value 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But, somewhat arbitrary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409936"/>
                  </a:ext>
                </a:extLst>
              </a:tr>
              <a:tr h="1825779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Who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(which personas / profile)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achieves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measures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progress?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Dev </a:t>
                      </a:r>
                      <a:r>
                        <a:rPr lang="en-US" sz="28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</a:t>
                      </a: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QA </a:t>
                      </a:r>
                      <a:r>
                        <a:rPr lang="en-US" sz="28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</a:t>
                      </a:r>
                      <a:endParaRPr 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ML Eng / </a:t>
                      </a:r>
                    </a:p>
                    <a:p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data scientists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508331"/>
                  </a:ext>
                </a:extLst>
              </a:tr>
              <a:tr h="2058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Which </a:t>
                      </a:r>
                      <a:r>
                        <a:rPr lang="en-US" sz="3200" b="1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engineering processes and practices </a:t>
                      </a:r>
                      <a:r>
                        <a:rPr lang="en-US" sz="3200" b="0" dirty="0">
                          <a:solidFill>
                            <a:srgbClr val="005493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 teams follow? 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Established practices.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Review / </a:t>
                      </a:r>
                      <a:r>
                        <a:rPr lang="en-US" sz="28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apprv</a:t>
                      </a:r>
                      <a:endParaRPr 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Clear RACI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Varied practices.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Less control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Clear RACI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?</a:t>
                      </a:r>
                    </a:p>
                  </a:txBody>
                  <a:tcPr marL="120904" marR="120904" marT="60452" marB="604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6560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146D6F4-FCAD-E907-01F2-145EDBA2943E}"/>
              </a:ext>
            </a:extLst>
          </p:cNvPr>
          <p:cNvSpPr txBox="1"/>
          <p:nvPr/>
        </p:nvSpPr>
        <p:spPr>
          <a:xfrm>
            <a:off x="13727286" y="1492479"/>
            <a:ext cx="4398407" cy="13133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Improve AI agent quality + latency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456AC-97AD-5BD9-B62F-9E69D978D3E6}"/>
              </a:ext>
            </a:extLst>
          </p:cNvPr>
          <p:cNvSpPr txBox="1"/>
          <p:nvPr/>
        </p:nvSpPr>
        <p:spPr>
          <a:xfrm>
            <a:off x="13605366" y="4997923"/>
            <a:ext cx="9003392" cy="14030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</a:pPr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Dev: SW </a:t>
            </a:r>
            <a:r>
              <a:rPr lang="en-US" sz="3967" dirty="0" err="1">
                <a:latin typeface="Segoe UI" panose="020B0502040204020203" pitchFamily="34" charset="0"/>
                <a:cs typeface="Segoe UI" panose="020B0502040204020203" pitchFamily="34" charset="0"/>
              </a:rPr>
              <a:t>eng</a:t>
            </a:r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, PMs, process owners</a:t>
            </a:r>
          </a:p>
          <a:p>
            <a:pPr>
              <a:spcBef>
                <a:spcPts val="700"/>
              </a:spcBef>
            </a:pPr>
            <a:endParaRPr lang="en-US" sz="396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6D334-DCE5-C125-F80C-3F23A41F5C0E}"/>
              </a:ext>
            </a:extLst>
          </p:cNvPr>
          <p:cNvSpPr txBox="1"/>
          <p:nvPr/>
        </p:nvSpPr>
        <p:spPr>
          <a:xfrm>
            <a:off x="13623997" y="5891822"/>
            <a:ext cx="9003392" cy="7028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Eval: wide range of people and roles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43C6F-590B-5F02-F5A3-6A97678E8893}"/>
              </a:ext>
            </a:extLst>
          </p:cNvPr>
          <p:cNvSpPr txBox="1"/>
          <p:nvPr/>
        </p:nvSpPr>
        <p:spPr>
          <a:xfrm>
            <a:off x="13635226" y="6842687"/>
            <a:ext cx="9833127" cy="20135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</a:pPr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Practices for dev, review, code </a:t>
            </a:r>
            <a:r>
              <a:rPr lang="en-US" sz="3967" dirty="0" err="1">
                <a:latin typeface="Segoe UI" panose="020B0502040204020203" pitchFamily="34" charset="0"/>
                <a:cs typeface="Segoe UI" panose="020B0502040204020203" pitchFamily="34" charset="0"/>
              </a:rPr>
              <a:t>mgmt</a:t>
            </a:r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, docs, … still to emerge</a:t>
            </a:r>
          </a:p>
          <a:p>
            <a:pPr>
              <a:spcBef>
                <a:spcPts val="700"/>
              </a:spcBef>
            </a:pPr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Unclear RACI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318AA-D7E9-DFE8-BAFC-7DCF08E61E66}"/>
              </a:ext>
            </a:extLst>
          </p:cNvPr>
          <p:cNvSpPr txBox="1"/>
          <p:nvPr/>
        </p:nvSpPr>
        <p:spPr>
          <a:xfrm>
            <a:off x="13586735" y="3200317"/>
            <a:ext cx="10200840" cy="14030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</a:pPr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Scorecard. </a:t>
            </a:r>
          </a:p>
          <a:p>
            <a:pPr>
              <a:spcBef>
                <a:spcPts val="700"/>
              </a:spcBef>
            </a:pPr>
            <a:r>
              <a:rPr lang="en-US" sz="3967" dirty="0">
                <a:latin typeface="Segoe UI" panose="020B0502040204020203" pitchFamily="34" charset="0"/>
                <a:cs typeface="Segoe UI" panose="020B0502040204020203" pitchFamily="34" charset="0"/>
              </a:rPr>
              <a:t>Varying degree of maturity in measurement</a:t>
            </a:r>
          </a:p>
        </p:txBody>
      </p:sp>
    </p:spTree>
    <p:extLst>
      <p:ext uri="{BB962C8B-B14F-4D97-AF65-F5344CB8AC3E}">
        <p14:creationId xmlns:p14="http://schemas.microsoft.com/office/powerpoint/2010/main" val="37160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2EF46A-7B7A-94BF-F8CC-E8F628C4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14" y="737049"/>
            <a:ext cx="13057632" cy="1366215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Segoe UI" panose="020B0502040204020203" pitchFamily="34" charset="0"/>
                <a:ea typeface="Ayuthaya" pitchFamily="2" charset="-34"/>
                <a:cs typeface="Segoe UI" panose="020B0502040204020203" pitchFamily="34" charset="0"/>
              </a:rPr>
              <a:t>Big problem = big opportunities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9884E-6D8A-CFF9-E92D-532B8E8BEC6F}"/>
              </a:ext>
            </a:extLst>
          </p:cNvPr>
          <p:cNvSpPr txBox="1"/>
          <p:nvPr/>
        </p:nvSpPr>
        <p:spPr>
          <a:xfrm>
            <a:off x="4964551" y="2978593"/>
            <a:ext cx="14422422" cy="5111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4231" dirty="0">
                <a:latin typeface="Segoe UI" panose="020B0502040204020203" pitchFamily="34" charset="0"/>
                <a:ea typeface="Ayuthaya" pitchFamily="2" charset="-34"/>
                <a:cs typeface="Segoe UI" panose="020B0502040204020203" pitchFamily="34" charset="0"/>
              </a:rPr>
              <a:t>We need scientific rigor → but we can't have it at scale</a:t>
            </a:r>
          </a:p>
          <a:p>
            <a:pPr>
              <a:spcBef>
                <a:spcPts val="600"/>
              </a:spcBef>
            </a:pPr>
            <a:r>
              <a:rPr lang="en-US" sz="4231" dirty="0">
                <a:latin typeface="Segoe UI" panose="020B0502040204020203" pitchFamily="34" charset="0"/>
                <a:ea typeface="Ayuthaya" pitchFamily="2" charset="-34"/>
                <a:cs typeface="Segoe UI" panose="020B0502040204020203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4231" dirty="0">
                <a:latin typeface="Segoe UI" panose="020B0502040204020203" pitchFamily="34" charset="0"/>
                <a:ea typeface="Ayuthaya" pitchFamily="2" charset="-34"/>
                <a:cs typeface="Segoe UI" panose="020B0502040204020203" pitchFamily="34" charset="0"/>
              </a:rPr>
              <a:t>Mandates mean well → but they can shift responsibility </a:t>
            </a:r>
          </a:p>
          <a:p>
            <a:pPr>
              <a:spcBef>
                <a:spcPts val="600"/>
              </a:spcBef>
            </a:pPr>
            <a:endParaRPr lang="en-US" sz="4231" dirty="0">
              <a:latin typeface="Segoe UI" panose="020B0502040204020203" pitchFamily="34" charset="0"/>
              <a:ea typeface="Ayuthaya" pitchFamily="2" charset="-34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4231" dirty="0">
                <a:latin typeface="Segoe UI" panose="020B0502040204020203" pitchFamily="34" charset="0"/>
                <a:ea typeface="Ayuthaya" pitchFamily="2" charset="-34"/>
                <a:cs typeface="Segoe UI" panose="020B0502040204020203" pitchFamily="34" charset="0"/>
              </a:rPr>
              <a:t>Centers of Excellence → do they scale? </a:t>
            </a:r>
          </a:p>
          <a:p>
            <a:pPr>
              <a:spcBef>
                <a:spcPts val="600"/>
              </a:spcBef>
            </a:pPr>
            <a:endParaRPr lang="en-US" sz="4231" dirty="0">
              <a:latin typeface="Segoe UI" panose="020B0502040204020203" pitchFamily="34" charset="0"/>
              <a:ea typeface="Ayuthaya" pitchFamily="2" charset="-34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4231" dirty="0">
                <a:latin typeface="Segoe UI" panose="020B0502040204020203" pitchFamily="34" charset="0"/>
                <a:ea typeface="Ayuthaya" pitchFamily="2" charset="-34"/>
                <a:cs typeface="Segoe UI" panose="020B0502040204020203" pitchFamily="34" charset="0"/>
              </a:rPr>
              <a:t>Wait for ecosystem maturity → we're shipping now</a:t>
            </a:r>
          </a:p>
        </p:txBody>
      </p:sp>
    </p:spTree>
    <p:extLst>
      <p:ext uri="{BB962C8B-B14F-4D97-AF65-F5344CB8AC3E}">
        <p14:creationId xmlns:p14="http://schemas.microsoft.com/office/powerpoint/2010/main" val="118050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833C01-1829-2A87-7101-1A5FC925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6" y="683258"/>
            <a:ext cx="13057632" cy="13662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Call to action: what can we do? 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 lot, actually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3A1EC-BB7F-C363-F512-46B8E51D44D4}"/>
              </a:ext>
            </a:extLst>
          </p:cNvPr>
          <p:cNvSpPr txBox="1"/>
          <p:nvPr/>
        </p:nvSpPr>
        <p:spPr>
          <a:xfrm>
            <a:off x="1435163" y="2770352"/>
            <a:ext cx="15294465" cy="3468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3" b="1" dirty="0">
                <a:latin typeface="Segoe UI" panose="020B0502040204020203" pitchFamily="34" charset="0"/>
                <a:cs typeface="Segoe UI" panose="020B0502040204020203" pitchFamily="34" charset="0"/>
              </a:rPr>
              <a:t>The two simplest and most effective solutions:</a:t>
            </a:r>
          </a:p>
          <a:p>
            <a:pPr marL="514350" indent="-514350">
              <a:buAutoNum type="arabicPeriod"/>
            </a:pPr>
            <a:r>
              <a:rPr lang="en-US" sz="3173" b="1" dirty="0">
                <a:latin typeface="Segoe UI" panose="020B0502040204020203" pitchFamily="34" charset="0"/>
                <a:cs typeface="Segoe UI" panose="020B0502040204020203" pitchFamily="34" charset="0"/>
              </a:rPr>
              <a:t>Naming things right.</a:t>
            </a:r>
            <a:r>
              <a:rPr lang="en-US" sz="3173" dirty="0">
                <a:latin typeface="Segoe UI" panose="020B0502040204020203" pitchFamily="34" charset="0"/>
                <a:cs typeface="Segoe UI" panose="020B0502040204020203" pitchFamily="34" charset="0"/>
              </a:rPr>
              <a:t> “Eval” --&gt; </a:t>
            </a:r>
            <a:r>
              <a:rPr lang="en-US" sz="3173" i="1" dirty="0">
                <a:latin typeface="Segoe UI" panose="020B0502040204020203" pitchFamily="34" charset="0"/>
                <a:cs typeface="Segoe UI" panose="020B0502040204020203" pitchFamily="34" charset="0"/>
              </a:rPr>
              <a:t>“Estimation of a random variable”</a:t>
            </a:r>
          </a:p>
          <a:p>
            <a:pPr marL="514350" indent="-514350">
              <a:buAutoNum type="arabicPeriod"/>
            </a:pPr>
            <a:r>
              <a:rPr lang="en-US" sz="3173" b="1" dirty="0">
                <a:latin typeface="Segoe UI" panose="020B0502040204020203" pitchFamily="34" charset="0"/>
                <a:cs typeface="Segoe UI" panose="020B0502040204020203" pitchFamily="34" charset="0"/>
              </a:rPr>
              <a:t>Asking the question. </a:t>
            </a:r>
          </a:p>
          <a:p>
            <a:pPr marL="514350" indent="-514350">
              <a:buAutoNum type="arabicPeriod"/>
            </a:pPr>
            <a:endParaRPr lang="en-US" sz="3173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C07182-0E5B-249C-C7FF-778897ECCA6B}"/>
              </a:ext>
            </a:extLst>
          </p:cNvPr>
          <p:cNvGrpSpPr/>
          <p:nvPr/>
        </p:nvGrpSpPr>
        <p:grpSpPr>
          <a:xfrm>
            <a:off x="3368152" y="1063350"/>
            <a:ext cx="19580685" cy="7800746"/>
            <a:chOff x="3368152" y="1063350"/>
            <a:chExt cx="19580685" cy="7800746"/>
          </a:xfrm>
        </p:grpSpPr>
        <p:sp>
          <p:nvSpPr>
            <p:cNvPr id="2" name="Title 3">
              <a:extLst>
                <a:ext uri="{FF2B5EF4-FFF2-40B4-BE49-F238E27FC236}">
                  <a16:creationId xmlns:a16="http://schemas.microsoft.com/office/drawing/2014/main" id="{1EC32F8F-8F68-0F82-26CB-D757A3F2B9D1}"/>
                </a:ext>
              </a:extLst>
            </p:cNvPr>
            <p:cNvSpPr txBox="1">
              <a:spLocks/>
            </p:cNvSpPr>
            <p:nvPr/>
          </p:nvSpPr>
          <p:spPr>
            <a:xfrm>
              <a:off x="3368152" y="5673877"/>
              <a:ext cx="14486021" cy="3190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776" tIns="25776" rIns="25776" bIns="25776" anchor="ctr">
              <a:normAutofit/>
            </a:bodyPr>
            <a:lstStyle>
              <a:lvl1pPr marL="0" marR="0" indent="0" algn="ctr" defTabSz="545746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solidFill>
                    <a:srgbClr val="011893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  <a:lvl2pPr marL="0" marR="0" indent="0" algn="ctr" defTabSz="545746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solidFill>
                    <a:srgbClr val="000000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2pPr>
              <a:lvl3pPr marL="0" marR="0" indent="0" algn="ctr" defTabSz="545746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solidFill>
                    <a:srgbClr val="000000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3pPr>
              <a:lvl4pPr marL="0" marR="0" indent="0" algn="ctr" defTabSz="545746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solidFill>
                    <a:srgbClr val="000000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4pPr>
              <a:lvl5pPr marL="0" marR="0" indent="0" algn="ctr" defTabSz="545746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solidFill>
                    <a:srgbClr val="000000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5pPr>
              <a:lvl6pPr marL="0" marR="0" indent="0" algn="ctr" defTabSz="545746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solidFill>
                    <a:srgbClr val="000000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6pPr>
              <a:lvl7pPr marL="0" marR="0" indent="0" algn="ctr" defTabSz="545746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solidFill>
                    <a:srgbClr val="000000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7pPr>
              <a:lvl8pPr marL="0" marR="0" indent="0" algn="ctr" defTabSz="545746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solidFill>
                    <a:srgbClr val="000000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8pPr>
              <a:lvl9pPr marL="0" marR="0" indent="0" algn="ctr" defTabSz="545746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solidFill>
                    <a:srgbClr val="000000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9pPr>
            </a:lstStyle>
            <a:p>
              <a:pPr algn="l" hangingPunct="1"/>
              <a:r>
                <a:rPr lang="en-US" sz="476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How “reliable” is this measure (and its color)?</a:t>
              </a:r>
              <a:br>
                <a:rPr lang="en-US" sz="476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476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Which range would you be comfortable telling your customer?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2845BB-1D33-E2B5-0654-CD3976A2F867}"/>
                </a:ext>
              </a:extLst>
            </p:cNvPr>
            <p:cNvSpPr/>
            <p:nvPr/>
          </p:nvSpPr>
          <p:spPr>
            <a:xfrm>
              <a:off x="18821260" y="2049473"/>
              <a:ext cx="3160237" cy="2379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727" b="1" dirty="0">
                  <a:latin typeface="Avenir Next" panose="020B0503020202020204" pitchFamily="34" charset="0"/>
                </a:rPr>
                <a:t>89%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AE8910-6340-4762-8DDB-14C1396B08DD}"/>
                </a:ext>
              </a:extLst>
            </p:cNvPr>
            <p:cNvSpPr txBox="1"/>
            <p:nvPr/>
          </p:nvSpPr>
          <p:spPr>
            <a:xfrm>
              <a:off x="17854173" y="1063350"/>
              <a:ext cx="5094664" cy="743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31" b="1" dirty="0">
                  <a:solidFill>
                    <a:srgbClr val="00B050"/>
                  </a:solidFill>
                  <a:latin typeface="Avenir Next" panose="020B0503020202020204" pitchFamily="34" charset="0"/>
                </a:rPr>
                <a:t>Technical accuracy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663A04B-4982-2119-8901-3C918E8DA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9923" y="5968035"/>
              <a:ext cx="4344091" cy="2896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58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870D0-90C3-638F-3969-3E4F95E87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C41D86-7721-3BC5-D051-B9270D7E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508" y="748193"/>
            <a:ext cx="17129007" cy="1366215"/>
          </a:xfrm>
        </p:spPr>
        <p:txBody>
          <a:bodyPr>
            <a:normAutofit fontScale="90000"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Put science – and a sprinkle of process - back into engineering, at scale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8FD0DE-1E93-2A09-D578-44B14F785CD5}"/>
              </a:ext>
            </a:extLst>
          </p:cNvPr>
          <p:cNvSpPr txBox="1"/>
          <p:nvPr/>
        </p:nvSpPr>
        <p:spPr>
          <a:xfrm>
            <a:off x="1685263" y="2828485"/>
            <a:ext cx="18845642" cy="5457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322"/>
              </a:spcAft>
            </a:pPr>
            <a:r>
              <a:rPr lang="en-US" sz="3173" b="1" dirty="0">
                <a:latin typeface="Avenir Next" panose="020B0503020202020204" pitchFamily="34" charset="0"/>
                <a:ea typeface="Arial" panose="020B0604020202020204" pitchFamily="34" charset="0"/>
              </a:rPr>
              <a:t>We can’t put reliable data scientists in every team. But we have to scale quickly.</a:t>
            </a:r>
            <a:endParaRPr lang="en-US" sz="3173" dirty="0">
              <a:latin typeface="Avenir Next" panose="020B0503020202020204" pitchFamily="34" charset="0"/>
              <a:ea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61"/>
              </a:spcAft>
            </a:pPr>
            <a:endParaRPr lang="en-US" sz="2644" dirty="0">
              <a:latin typeface="Avenir Next" panose="020B0503020202020204" pitchFamily="34" charset="0"/>
              <a:ea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61"/>
              </a:spcAft>
            </a:pPr>
            <a:r>
              <a:rPr lang="en-US" sz="3173" dirty="0">
                <a:latin typeface="Avenir Next" panose="020B0503020202020204" pitchFamily="34" charset="0"/>
                <a:ea typeface="Arial" panose="020B0604020202020204" pitchFamily="34" charset="0"/>
              </a:rPr>
              <a:t>We build </a:t>
            </a:r>
            <a:r>
              <a:rPr lang="en-US" sz="3173" i="1" dirty="0">
                <a:latin typeface="Avenir Next" panose="020B0503020202020204" pitchFamily="34" charset="0"/>
                <a:ea typeface="Arial" panose="020B0604020202020204" pitchFamily="34" charset="0"/>
              </a:rPr>
              <a:t>scaffolding</a:t>
            </a:r>
            <a:r>
              <a:rPr lang="en-US" sz="3173" dirty="0">
                <a:latin typeface="Avenir Next" panose="020B0503020202020204" pitchFamily="34" charset="0"/>
                <a:ea typeface="Arial" panose="020B0604020202020204" pitchFamily="34" charset="0"/>
              </a:rPr>
              <a:t> that guides teams toward rigor:</a:t>
            </a:r>
          </a:p>
          <a:p>
            <a:pPr>
              <a:spcBef>
                <a:spcPts val="600"/>
              </a:spcBef>
              <a:spcAft>
                <a:spcPts val="661"/>
              </a:spcAft>
            </a:pPr>
            <a:endParaRPr lang="en-US" sz="3173" dirty="0">
              <a:latin typeface="Avenir Next" panose="020B0503020202020204" pitchFamily="34" charset="0"/>
              <a:ea typeface="Arial" panose="020B0604020202020204" pitchFamily="34" charset="0"/>
            </a:endParaRPr>
          </a:p>
          <a:p>
            <a:pPr marL="453382" indent="-45338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173" dirty="0">
                <a:latin typeface="Avenir Next" panose="020B0503020202020204" pitchFamily="34" charset="0"/>
                <a:ea typeface="Arial" panose="020B0604020202020204" pitchFamily="34" charset="0"/>
              </a:rPr>
              <a:t>Methods that </a:t>
            </a:r>
            <a:r>
              <a:rPr lang="en-US" sz="3173" b="1" dirty="0">
                <a:latin typeface="Avenir Next" panose="020B0503020202020204" pitchFamily="34" charset="0"/>
                <a:ea typeface="Arial" panose="020B0604020202020204" pitchFamily="34" charset="0"/>
              </a:rPr>
              <a:t>force the right questions</a:t>
            </a:r>
            <a:r>
              <a:rPr lang="en-US" sz="3173" dirty="0">
                <a:latin typeface="Avenir Next" panose="020B0503020202020204" pitchFamily="34" charset="0"/>
                <a:ea typeface="Arial" panose="020B0604020202020204" pitchFamily="34" charset="0"/>
              </a:rPr>
              <a:t> — self-reflection</a:t>
            </a:r>
          </a:p>
          <a:p>
            <a:pPr marL="453382" indent="-45338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173" dirty="0">
                <a:latin typeface="Avenir Next" panose="020B0503020202020204" pitchFamily="34" charset="0"/>
                <a:ea typeface="Arial" panose="020B0604020202020204" pitchFamily="34" charset="0"/>
              </a:rPr>
              <a:t>Agents that know science of eval and team up with you</a:t>
            </a:r>
          </a:p>
          <a:p>
            <a:pPr marL="1057892" lvl="1" indent="-45338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173" dirty="0">
                <a:latin typeface="Avenir Next" panose="020B0503020202020204" pitchFamily="34" charset="0"/>
                <a:ea typeface="Arial" panose="020B0604020202020204" pitchFamily="34" charset="0"/>
              </a:rPr>
              <a:t>helps you make sure decisions are well grounded,  </a:t>
            </a:r>
            <a:r>
              <a:rPr lang="en-US" sz="3173" b="1" dirty="0">
                <a:latin typeface="Avenir Next" panose="020B0503020202020204" pitchFamily="34" charset="0"/>
                <a:ea typeface="Arial" panose="020B0604020202020204" pitchFamily="34" charset="0"/>
              </a:rPr>
              <a:t>intentional</a:t>
            </a:r>
            <a:r>
              <a:rPr lang="en-US" sz="3173" dirty="0">
                <a:latin typeface="Avenir Next" panose="020B0503020202020204" pitchFamily="34" charset="0"/>
                <a:ea typeface="Arial" panose="020B0604020202020204" pitchFamily="34" charset="0"/>
              </a:rPr>
              <a:t>, explicit, documented, reviewed</a:t>
            </a:r>
          </a:p>
          <a:p>
            <a:pPr marL="453382" indent="-45338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173" dirty="0">
                <a:latin typeface="Avenir Next" panose="020B0503020202020204" pitchFamily="34" charset="0"/>
                <a:ea typeface="Arial" panose="020B0604020202020204" pitchFamily="34" charset="0"/>
              </a:rPr>
              <a:t>Reporting practices that </a:t>
            </a:r>
            <a:r>
              <a:rPr lang="en-US" sz="3173" b="1" dirty="0">
                <a:latin typeface="Avenir Next" panose="020B0503020202020204" pitchFamily="34" charset="0"/>
                <a:ea typeface="Arial" panose="020B0604020202020204" pitchFamily="34" charset="0"/>
              </a:rPr>
              <a:t>make clear what we know and what we don’t know</a:t>
            </a:r>
          </a:p>
          <a:p>
            <a:pPr>
              <a:spcBef>
                <a:spcPts val="600"/>
              </a:spcBef>
              <a:spcAft>
                <a:spcPts val="661"/>
              </a:spcAft>
            </a:pPr>
            <a:endParaRPr lang="en-US" sz="3173" b="1" dirty="0">
              <a:latin typeface="Avenir Next" panose="020B0503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CC7AD-31C9-771F-5542-F6473A67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F83BEB-AF47-B6D6-7697-501607F22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4165" y="280077"/>
            <a:ext cx="11497734" cy="85076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A565196-CA53-CC0A-9225-329C375E1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939496"/>
            <a:ext cx="8634083" cy="136621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Example: Worksheets as thinking tools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2AB1C-A95D-7FBA-9C75-DFC0A530840B}"/>
              </a:ext>
            </a:extLst>
          </p:cNvPr>
          <p:cNvSpPr txBox="1"/>
          <p:nvPr/>
        </p:nvSpPr>
        <p:spPr>
          <a:xfrm>
            <a:off x="1275169" y="3377864"/>
            <a:ext cx="6960900" cy="270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And quick review / feedback</a:t>
            </a:r>
          </a:p>
          <a:p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Elicit what we do not know</a:t>
            </a:r>
          </a:p>
        </p:txBody>
      </p:sp>
    </p:spTree>
    <p:extLst>
      <p:ext uri="{BB962C8B-B14F-4D97-AF65-F5344CB8AC3E}">
        <p14:creationId xmlns:p14="http://schemas.microsoft.com/office/powerpoint/2010/main" val="4166810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8AAB5-B8BE-85E4-BF4D-3A1A90E84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3C14C4-76CD-0583-3AA6-E0F0120C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8" y="442040"/>
            <a:ext cx="12416589" cy="1366215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Example (2): AI Eval Center of Excellence – at your fingertips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6C8EA-4150-770F-9B4B-CAFCC088AAF1}"/>
              </a:ext>
            </a:extLst>
          </p:cNvPr>
          <p:cNvSpPr txBox="1"/>
          <p:nvPr/>
        </p:nvSpPr>
        <p:spPr>
          <a:xfrm>
            <a:off x="1664700" y="2546852"/>
            <a:ext cx="10579103" cy="6078908"/>
          </a:xfrm>
          <a:prstGeom prst="rect">
            <a:avLst/>
          </a:prstGeom>
          <a:solidFill>
            <a:schemeClr val="bg1"/>
          </a:solidFill>
          <a:ln w="38100">
            <a:solidFill>
              <a:srgbClr val="011893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173" dirty="0"/>
              <a:t>Fills the worksheet from “eval” reports and conversations with teams</a:t>
            </a:r>
          </a:p>
          <a:p>
            <a:pPr>
              <a:spcBef>
                <a:spcPts val="600"/>
              </a:spcBef>
            </a:pPr>
            <a:endParaRPr lang="en-US" sz="3173" dirty="0"/>
          </a:p>
          <a:p>
            <a:pPr>
              <a:spcBef>
                <a:spcPts val="600"/>
              </a:spcBef>
            </a:pPr>
            <a:r>
              <a:rPr lang="en-US" sz="3173" dirty="0"/>
              <a:t>Aware of “good” principles and company’s practices</a:t>
            </a:r>
          </a:p>
          <a:p>
            <a:pPr>
              <a:spcBef>
                <a:spcPts val="600"/>
              </a:spcBef>
            </a:pPr>
            <a:endParaRPr lang="en-US" sz="3173" dirty="0"/>
          </a:p>
          <a:p>
            <a:pPr>
              <a:spcBef>
                <a:spcPts val="600"/>
              </a:spcBef>
            </a:pPr>
            <a:r>
              <a:rPr lang="en-US" sz="3173" dirty="0"/>
              <a:t>Guides and trains by example, in the process, suggests improvements</a:t>
            </a:r>
          </a:p>
          <a:p>
            <a:pPr>
              <a:spcBef>
                <a:spcPts val="600"/>
              </a:spcBef>
            </a:pPr>
            <a:endParaRPr lang="en-US" sz="3173" dirty="0"/>
          </a:p>
          <a:p>
            <a:pPr>
              <a:spcBef>
                <a:spcPts val="600"/>
              </a:spcBef>
            </a:pPr>
            <a:r>
              <a:rPr lang="en-US" sz="3173" dirty="0"/>
              <a:t>Captures collective insights</a:t>
            </a:r>
          </a:p>
          <a:p>
            <a:pPr>
              <a:spcBef>
                <a:spcPts val="600"/>
              </a:spcBef>
            </a:pPr>
            <a:endParaRPr lang="en-US" sz="3173" dirty="0"/>
          </a:p>
          <a:p>
            <a:pPr>
              <a:spcBef>
                <a:spcPts val="600"/>
              </a:spcBef>
            </a:pPr>
            <a:r>
              <a:rPr lang="en-US" sz="3173" dirty="0"/>
              <a:t>Helps decision maker</a:t>
            </a:r>
          </a:p>
        </p:txBody>
      </p:sp>
    </p:spTree>
    <p:extLst>
      <p:ext uri="{BB962C8B-B14F-4D97-AF65-F5344CB8AC3E}">
        <p14:creationId xmlns:p14="http://schemas.microsoft.com/office/powerpoint/2010/main" val="154948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ECF1A-2DC9-8856-EFF9-5F7878121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D008A7-7B92-5A19-61BD-0F10C5DB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5116" y="4015718"/>
            <a:ext cx="8288414" cy="485464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1A9C43-9691-8EFD-4A6D-1F342297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5" y="647228"/>
            <a:ext cx="16061544" cy="1366215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RACI and estimation as a first-class citizen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B4CA8-1DB2-72A7-E769-544672D3C632}"/>
              </a:ext>
            </a:extLst>
          </p:cNvPr>
          <p:cNvSpPr txBox="1"/>
          <p:nvPr/>
        </p:nvSpPr>
        <p:spPr>
          <a:xfrm>
            <a:off x="866274" y="2777120"/>
            <a:ext cx="15034552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" panose="020B0503020202020204" pitchFamily="34" charset="0"/>
              </a:rPr>
              <a:t>Each “box” has to have a person/team accountable for statements about its quality</a:t>
            </a:r>
          </a:p>
          <a:p>
            <a:endParaRPr lang="en-US" sz="4400" dirty="0">
              <a:latin typeface="Avenir Next" panose="020B0503020202020204" pitchFamily="34" charset="0"/>
            </a:endParaRPr>
          </a:p>
          <a:p>
            <a:r>
              <a:rPr lang="en-US" sz="4400" dirty="0">
                <a:latin typeface="Avenir Next" panose="020B0503020202020204" pitchFamily="34" charset="0"/>
              </a:rPr>
              <a:t>Make estimation as important and structured as dev</a:t>
            </a:r>
          </a:p>
        </p:txBody>
      </p:sp>
    </p:spTree>
    <p:extLst>
      <p:ext uri="{BB962C8B-B14F-4D97-AF65-F5344CB8AC3E}">
        <p14:creationId xmlns:p14="http://schemas.microsoft.com/office/powerpoint/2010/main" val="2778653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0E0C-DB0B-7157-FDCF-C2D3D1B9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83" y="573285"/>
            <a:ext cx="20715812" cy="9629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Reusing and adapting good engineering practices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FAB70C-50DE-72A5-EE2B-CCF1F34537B0}"/>
              </a:ext>
            </a:extLst>
          </p:cNvPr>
          <p:cNvSpPr txBox="1">
            <a:spLocks/>
          </p:cNvSpPr>
          <p:nvPr/>
        </p:nvSpPr>
        <p:spPr>
          <a:xfrm>
            <a:off x="1744580" y="3367881"/>
            <a:ext cx="20658219" cy="5069433"/>
          </a:xfrm>
          <a:prstGeom prst="rect">
            <a:avLst/>
          </a:prstGeom>
        </p:spPr>
        <p:txBody>
          <a:bodyPr vert="horz" lIns="120904" tIns="60452" rIns="120904" bIns="60452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Which abstractions should be “first class” citizens? Which ones allow us to isolate problems and sources of variability? </a:t>
            </a:r>
          </a:p>
          <a:p>
            <a:pPr lvl="1">
              <a:spcBef>
                <a:spcPts val="600"/>
              </a:spcBef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Assertions and Exception – avoiding silent failures</a:t>
            </a:r>
          </a:p>
          <a:p>
            <a:pPr lvl="1">
              <a:spcBef>
                <a:spcPts val="600"/>
              </a:spcBef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Desirable execution paths</a:t>
            </a:r>
          </a:p>
          <a:p>
            <a:pPr lvl="1">
              <a:spcBef>
                <a:spcPts val="600"/>
              </a:spcBef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Logging</a:t>
            </a:r>
          </a:p>
          <a:p>
            <a:pPr>
              <a:spcBef>
                <a:spcPts val="600"/>
              </a:spcBef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Reporting dashboard (that show uncertainty)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3A192-97E1-C551-D460-166105ED64D7}"/>
              </a:ext>
            </a:extLst>
          </p:cNvPr>
          <p:cNvSpPr txBox="1"/>
          <p:nvPr/>
        </p:nvSpPr>
        <p:spPr>
          <a:xfrm>
            <a:off x="1744580" y="2159678"/>
            <a:ext cx="12200020" cy="1138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Agents are 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complex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distributed systems – and we have experience in building them right</a:t>
            </a:r>
          </a:p>
        </p:txBody>
      </p:sp>
    </p:spTree>
    <p:extLst>
      <p:ext uri="{BB962C8B-B14F-4D97-AF65-F5344CB8AC3E}">
        <p14:creationId xmlns:p14="http://schemas.microsoft.com/office/powerpoint/2010/main" val="40255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9D6C3514-69B0-1067-6950-EEF44CE66D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28" t="15860" r="8100"/>
          <a:stretch>
            <a:fillRect/>
          </a:stretch>
        </p:blipFill>
        <p:spPr>
          <a:xfrm>
            <a:off x="322001" y="105990"/>
            <a:ext cx="10627353" cy="7619678"/>
          </a:xfrm>
          <a:prstGeom prst="rect">
            <a:avLst/>
          </a:prstGeom>
        </p:spPr>
      </p:pic>
      <p:pic>
        <p:nvPicPr>
          <p:cNvPr id="7" name="Picture 6" descr="A screenshot of a black and white social media post&#10;&#10;AI-generated content may be incorrect.">
            <a:extLst>
              <a:ext uri="{FF2B5EF4-FFF2-40B4-BE49-F238E27FC236}">
                <a16:creationId xmlns:a16="http://schemas.microsoft.com/office/drawing/2014/main" id="{42F920A4-07ED-7C8D-6D0E-A52FD67990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03" t="17224"/>
          <a:stretch>
            <a:fillRect/>
          </a:stretch>
        </p:blipFill>
        <p:spPr>
          <a:xfrm>
            <a:off x="2497769" y="3742659"/>
            <a:ext cx="10627354" cy="3442317"/>
          </a:xfrm>
          <a:custGeom>
            <a:avLst/>
            <a:gdLst>
              <a:gd name="connsiteX0" fmla="*/ 0 w 10627354"/>
              <a:gd name="connsiteY0" fmla="*/ 0 h 3442317"/>
              <a:gd name="connsiteX1" fmla="*/ 271588 w 10627354"/>
              <a:gd name="connsiteY1" fmla="*/ 0 h 3442317"/>
              <a:gd name="connsiteX2" fmla="*/ 543176 w 10627354"/>
              <a:gd name="connsiteY2" fmla="*/ 0 h 3442317"/>
              <a:gd name="connsiteX3" fmla="*/ 1239858 w 10627354"/>
              <a:gd name="connsiteY3" fmla="*/ 0 h 3442317"/>
              <a:gd name="connsiteX4" fmla="*/ 1830267 w 10627354"/>
              <a:gd name="connsiteY4" fmla="*/ 0 h 3442317"/>
              <a:gd name="connsiteX5" fmla="*/ 2633222 w 10627354"/>
              <a:gd name="connsiteY5" fmla="*/ 0 h 3442317"/>
              <a:gd name="connsiteX6" fmla="*/ 2904810 w 10627354"/>
              <a:gd name="connsiteY6" fmla="*/ 0 h 3442317"/>
              <a:gd name="connsiteX7" fmla="*/ 3601492 w 10627354"/>
              <a:gd name="connsiteY7" fmla="*/ 0 h 3442317"/>
              <a:gd name="connsiteX8" fmla="*/ 4085627 w 10627354"/>
              <a:gd name="connsiteY8" fmla="*/ 0 h 3442317"/>
              <a:gd name="connsiteX9" fmla="*/ 4569762 w 10627354"/>
              <a:gd name="connsiteY9" fmla="*/ 0 h 3442317"/>
              <a:gd name="connsiteX10" fmla="*/ 5266444 w 10627354"/>
              <a:gd name="connsiteY10" fmla="*/ 0 h 3442317"/>
              <a:gd name="connsiteX11" fmla="*/ 5856853 w 10627354"/>
              <a:gd name="connsiteY11" fmla="*/ 0 h 3442317"/>
              <a:gd name="connsiteX12" fmla="*/ 6447261 w 10627354"/>
              <a:gd name="connsiteY12" fmla="*/ 0 h 3442317"/>
              <a:gd name="connsiteX13" fmla="*/ 6931396 w 10627354"/>
              <a:gd name="connsiteY13" fmla="*/ 0 h 3442317"/>
              <a:gd name="connsiteX14" fmla="*/ 7628079 w 10627354"/>
              <a:gd name="connsiteY14" fmla="*/ 0 h 3442317"/>
              <a:gd name="connsiteX15" fmla="*/ 8324761 w 10627354"/>
              <a:gd name="connsiteY15" fmla="*/ 0 h 3442317"/>
              <a:gd name="connsiteX16" fmla="*/ 8808896 w 10627354"/>
              <a:gd name="connsiteY16" fmla="*/ 0 h 3442317"/>
              <a:gd name="connsiteX17" fmla="*/ 9186757 w 10627354"/>
              <a:gd name="connsiteY17" fmla="*/ 0 h 3442317"/>
              <a:gd name="connsiteX18" fmla="*/ 9777166 w 10627354"/>
              <a:gd name="connsiteY18" fmla="*/ 0 h 3442317"/>
              <a:gd name="connsiteX19" fmla="*/ 10627354 w 10627354"/>
              <a:gd name="connsiteY19" fmla="*/ 0 h 3442317"/>
              <a:gd name="connsiteX20" fmla="*/ 10627354 w 10627354"/>
              <a:gd name="connsiteY20" fmla="*/ 573720 h 3442317"/>
              <a:gd name="connsiteX21" fmla="*/ 10627354 w 10627354"/>
              <a:gd name="connsiteY21" fmla="*/ 1147439 h 3442317"/>
              <a:gd name="connsiteX22" fmla="*/ 10627354 w 10627354"/>
              <a:gd name="connsiteY22" fmla="*/ 1755582 h 3442317"/>
              <a:gd name="connsiteX23" fmla="*/ 10627354 w 10627354"/>
              <a:gd name="connsiteY23" fmla="*/ 2226032 h 3442317"/>
              <a:gd name="connsiteX24" fmla="*/ 10627354 w 10627354"/>
              <a:gd name="connsiteY24" fmla="*/ 2868598 h 3442317"/>
              <a:gd name="connsiteX25" fmla="*/ 10627354 w 10627354"/>
              <a:gd name="connsiteY25" fmla="*/ 3442317 h 3442317"/>
              <a:gd name="connsiteX26" fmla="*/ 9824398 w 10627354"/>
              <a:gd name="connsiteY26" fmla="*/ 3442317 h 3442317"/>
              <a:gd name="connsiteX27" fmla="*/ 9233990 w 10627354"/>
              <a:gd name="connsiteY27" fmla="*/ 3442317 h 3442317"/>
              <a:gd name="connsiteX28" fmla="*/ 8856128 w 10627354"/>
              <a:gd name="connsiteY28" fmla="*/ 3442317 h 3442317"/>
              <a:gd name="connsiteX29" fmla="*/ 8265720 w 10627354"/>
              <a:gd name="connsiteY29" fmla="*/ 3442317 h 3442317"/>
              <a:gd name="connsiteX30" fmla="*/ 7781585 w 10627354"/>
              <a:gd name="connsiteY30" fmla="*/ 3442317 h 3442317"/>
              <a:gd name="connsiteX31" fmla="*/ 7403723 w 10627354"/>
              <a:gd name="connsiteY31" fmla="*/ 3442317 h 3442317"/>
              <a:gd name="connsiteX32" fmla="*/ 6813315 w 10627354"/>
              <a:gd name="connsiteY32" fmla="*/ 3442317 h 3442317"/>
              <a:gd name="connsiteX33" fmla="*/ 6222906 w 10627354"/>
              <a:gd name="connsiteY33" fmla="*/ 3442317 h 3442317"/>
              <a:gd name="connsiteX34" fmla="*/ 5526224 w 10627354"/>
              <a:gd name="connsiteY34" fmla="*/ 3442317 h 3442317"/>
              <a:gd name="connsiteX35" fmla="*/ 4723268 w 10627354"/>
              <a:gd name="connsiteY35" fmla="*/ 3442317 h 3442317"/>
              <a:gd name="connsiteX36" fmla="*/ 4239133 w 10627354"/>
              <a:gd name="connsiteY36" fmla="*/ 3442317 h 3442317"/>
              <a:gd name="connsiteX37" fmla="*/ 3967545 w 10627354"/>
              <a:gd name="connsiteY37" fmla="*/ 3442317 h 3442317"/>
              <a:gd name="connsiteX38" fmla="*/ 3483410 w 10627354"/>
              <a:gd name="connsiteY38" fmla="*/ 3442317 h 3442317"/>
              <a:gd name="connsiteX39" fmla="*/ 3105549 w 10627354"/>
              <a:gd name="connsiteY39" fmla="*/ 3442317 h 3442317"/>
              <a:gd name="connsiteX40" fmla="*/ 2302593 w 10627354"/>
              <a:gd name="connsiteY40" fmla="*/ 3442317 h 3442317"/>
              <a:gd name="connsiteX41" fmla="*/ 1712185 w 10627354"/>
              <a:gd name="connsiteY41" fmla="*/ 3442317 h 3442317"/>
              <a:gd name="connsiteX42" fmla="*/ 1334323 w 10627354"/>
              <a:gd name="connsiteY42" fmla="*/ 3442317 h 3442317"/>
              <a:gd name="connsiteX43" fmla="*/ 1062735 w 10627354"/>
              <a:gd name="connsiteY43" fmla="*/ 3442317 h 3442317"/>
              <a:gd name="connsiteX44" fmla="*/ 578600 w 10627354"/>
              <a:gd name="connsiteY44" fmla="*/ 3442317 h 3442317"/>
              <a:gd name="connsiteX45" fmla="*/ 0 w 10627354"/>
              <a:gd name="connsiteY45" fmla="*/ 3442317 h 3442317"/>
              <a:gd name="connsiteX46" fmla="*/ 0 w 10627354"/>
              <a:gd name="connsiteY46" fmla="*/ 2937444 h 3442317"/>
              <a:gd name="connsiteX47" fmla="*/ 0 w 10627354"/>
              <a:gd name="connsiteY47" fmla="*/ 2466994 h 3442317"/>
              <a:gd name="connsiteX48" fmla="*/ 0 w 10627354"/>
              <a:gd name="connsiteY48" fmla="*/ 1824428 h 3442317"/>
              <a:gd name="connsiteX49" fmla="*/ 0 w 10627354"/>
              <a:gd name="connsiteY49" fmla="*/ 1285132 h 3442317"/>
              <a:gd name="connsiteX50" fmla="*/ 0 w 10627354"/>
              <a:gd name="connsiteY50" fmla="*/ 711412 h 3442317"/>
              <a:gd name="connsiteX51" fmla="*/ 0 w 10627354"/>
              <a:gd name="connsiteY51" fmla="*/ 0 h 34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627354" h="3442317" fill="none" extrusionOk="0">
                <a:moveTo>
                  <a:pt x="0" y="0"/>
                </a:moveTo>
                <a:cubicBezTo>
                  <a:pt x="100932" y="-10669"/>
                  <a:pt x="191701" y="24753"/>
                  <a:pt x="271588" y="0"/>
                </a:cubicBezTo>
                <a:cubicBezTo>
                  <a:pt x="351475" y="-24753"/>
                  <a:pt x="452779" y="19669"/>
                  <a:pt x="543176" y="0"/>
                </a:cubicBezTo>
                <a:cubicBezTo>
                  <a:pt x="633573" y="-19669"/>
                  <a:pt x="982189" y="70314"/>
                  <a:pt x="1239858" y="0"/>
                </a:cubicBezTo>
                <a:cubicBezTo>
                  <a:pt x="1497527" y="-70314"/>
                  <a:pt x="1624269" y="6066"/>
                  <a:pt x="1830267" y="0"/>
                </a:cubicBezTo>
                <a:cubicBezTo>
                  <a:pt x="2036265" y="-6066"/>
                  <a:pt x="2424160" y="17455"/>
                  <a:pt x="2633222" y="0"/>
                </a:cubicBezTo>
                <a:cubicBezTo>
                  <a:pt x="2842284" y="-17455"/>
                  <a:pt x="2807890" y="9085"/>
                  <a:pt x="2904810" y="0"/>
                </a:cubicBezTo>
                <a:cubicBezTo>
                  <a:pt x="3001730" y="-9085"/>
                  <a:pt x="3356404" y="6724"/>
                  <a:pt x="3601492" y="0"/>
                </a:cubicBezTo>
                <a:cubicBezTo>
                  <a:pt x="3846580" y="-6724"/>
                  <a:pt x="3962979" y="10818"/>
                  <a:pt x="4085627" y="0"/>
                </a:cubicBezTo>
                <a:cubicBezTo>
                  <a:pt x="4208275" y="-10818"/>
                  <a:pt x="4399732" y="10415"/>
                  <a:pt x="4569762" y="0"/>
                </a:cubicBezTo>
                <a:cubicBezTo>
                  <a:pt x="4739793" y="-10415"/>
                  <a:pt x="5042318" y="65408"/>
                  <a:pt x="5266444" y="0"/>
                </a:cubicBezTo>
                <a:cubicBezTo>
                  <a:pt x="5490570" y="-65408"/>
                  <a:pt x="5568072" y="11083"/>
                  <a:pt x="5856853" y="0"/>
                </a:cubicBezTo>
                <a:cubicBezTo>
                  <a:pt x="6145634" y="-11083"/>
                  <a:pt x="6195277" y="41310"/>
                  <a:pt x="6447261" y="0"/>
                </a:cubicBezTo>
                <a:cubicBezTo>
                  <a:pt x="6699245" y="-41310"/>
                  <a:pt x="6696410" y="56774"/>
                  <a:pt x="6931396" y="0"/>
                </a:cubicBezTo>
                <a:cubicBezTo>
                  <a:pt x="7166382" y="-56774"/>
                  <a:pt x="7346289" y="74519"/>
                  <a:pt x="7628079" y="0"/>
                </a:cubicBezTo>
                <a:cubicBezTo>
                  <a:pt x="7909869" y="-74519"/>
                  <a:pt x="8117669" y="7732"/>
                  <a:pt x="8324761" y="0"/>
                </a:cubicBezTo>
                <a:cubicBezTo>
                  <a:pt x="8531853" y="-7732"/>
                  <a:pt x="8603637" y="25416"/>
                  <a:pt x="8808896" y="0"/>
                </a:cubicBezTo>
                <a:cubicBezTo>
                  <a:pt x="9014155" y="-25416"/>
                  <a:pt x="9062064" y="7283"/>
                  <a:pt x="9186757" y="0"/>
                </a:cubicBezTo>
                <a:cubicBezTo>
                  <a:pt x="9311450" y="-7283"/>
                  <a:pt x="9509623" y="13879"/>
                  <a:pt x="9777166" y="0"/>
                </a:cubicBezTo>
                <a:cubicBezTo>
                  <a:pt x="10044709" y="-13879"/>
                  <a:pt x="10228056" y="72132"/>
                  <a:pt x="10627354" y="0"/>
                </a:cubicBezTo>
                <a:cubicBezTo>
                  <a:pt x="10628784" y="228649"/>
                  <a:pt x="10578294" y="372401"/>
                  <a:pt x="10627354" y="573720"/>
                </a:cubicBezTo>
                <a:cubicBezTo>
                  <a:pt x="10676414" y="775039"/>
                  <a:pt x="10598978" y="887150"/>
                  <a:pt x="10627354" y="1147439"/>
                </a:cubicBezTo>
                <a:cubicBezTo>
                  <a:pt x="10655730" y="1407728"/>
                  <a:pt x="10563874" y="1461955"/>
                  <a:pt x="10627354" y="1755582"/>
                </a:cubicBezTo>
                <a:cubicBezTo>
                  <a:pt x="10690834" y="2049209"/>
                  <a:pt x="10583324" y="2071714"/>
                  <a:pt x="10627354" y="2226032"/>
                </a:cubicBezTo>
                <a:cubicBezTo>
                  <a:pt x="10671384" y="2380350"/>
                  <a:pt x="10595401" y="2629730"/>
                  <a:pt x="10627354" y="2868598"/>
                </a:cubicBezTo>
                <a:cubicBezTo>
                  <a:pt x="10659307" y="3107466"/>
                  <a:pt x="10565676" y="3239363"/>
                  <a:pt x="10627354" y="3442317"/>
                </a:cubicBezTo>
                <a:cubicBezTo>
                  <a:pt x="10333848" y="3530655"/>
                  <a:pt x="10158375" y="3404642"/>
                  <a:pt x="9824398" y="3442317"/>
                </a:cubicBezTo>
                <a:cubicBezTo>
                  <a:pt x="9490421" y="3479992"/>
                  <a:pt x="9410386" y="3440260"/>
                  <a:pt x="9233990" y="3442317"/>
                </a:cubicBezTo>
                <a:cubicBezTo>
                  <a:pt x="9057594" y="3444374"/>
                  <a:pt x="8986238" y="3400767"/>
                  <a:pt x="8856128" y="3442317"/>
                </a:cubicBezTo>
                <a:cubicBezTo>
                  <a:pt x="8726018" y="3483867"/>
                  <a:pt x="8470766" y="3423663"/>
                  <a:pt x="8265720" y="3442317"/>
                </a:cubicBezTo>
                <a:cubicBezTo>
                  <a:pt x="8060674" y="3460971"/>
                  <a:pt x="7999167" y="3407725"/>
                  <a:pt x="7781585" y="3442317"/>
                </a:cubicBezTo>
                <a:cubicBezTo>
                  <a:pt x="7564004" y="3476909"/>
                  <a:pt x="7531116" y="3426191"/>
                  <a:pt x="7403723" y="3442317"/>
                </a:cubicBezTo>
                <a:cubicBezTo>
                  <a:pt x="7276330" y="3458443"/>
                  <a:pt x="7044231" y="3373609"/>
                  <a:pt x="6813315" y="3442317"/>
                </a:cubicBezTo>
                <a:cubicBezTo>
                  <a:pt x="6582399" y="3511025"/>
                  <a:pt x="6353166" y="3381401"/>
                  <a:pt x="6222906" y="3442317"/>
                </a:cubicBezTo>
                <a:cubicBezTo>
                  <a:pt x="6092646" y="3503233"/>
                  <a:pt x="5853400" y="3381001"/>
                  <a:pt x="5526224" y="3442317"/>
                </a:cubicBezTo>
                <a:cubicBezTo>
                  <a:pt x="5199048" y="3503633"/>
                  <a:pt x="5111909" y="3438818"/>
                  <a:pt x="4723268" y="3442317"/>
                </a:cubicBezTo>
                <a:cubicBezTo>
                  <a:pt x="4334627" y="3445816"/>
                  <a:pt x="4403541" y="3384320"/>
                  <a:pt x="4239133" y="3442317"/>
                </a:cubicBezTo>
                <a:cubicBezTo>
                  <a:pt x="4074725" y="3500314"/>
                  <a:pt x="4032967" y="3429815"/>
                  <a:pt x="3967545" y="3442317"/>
                </a:cubicBezTo>
                <a:cubicBezTo>
                  <a:pt x="3902123" y="3454819"/>
                  <a:pt x="3675487" y="3395839"/>
                  <a:pt x="3483410" y="3442317"/>
                </a:cubicBezTo>
                <a:cubicBezTo>
                  <a:pt x="3291333" y="3488795"/>
                  <a:pt x="3292579" y="3437370"/>
                  <a:pt x="3105549" y="3442317"/>
                </a:cubicBezTo>
                <a:cubicBezTo>
                  <a:pt x="2918519" y="3447264"/>
                  <a:pt x="2562017" y="3394714"/>
                  <a:pt x="2302593" y="3442317"/>
                </a:cubicBezTo>
                <a:cubicBezTo>
                  <a:pt x="2043169" y="3489920"/>
                  <a:pt x="1887853" y="3432367"/>
                  <a:pt x="1712185" y="3442317"/>
                </a:cubicBezTo>
                <a:cubicBezTo>
                  <a:pt x="1536517" y="3452267"/>
                  <a:pt x="1484512" y="3415606"/>
                  <a:pt x="1334323" y="3442317"/>
                </a:cubicBezTo>
                <a:cubicBezTo>
                  <a:pt x="1184134" y="3469028"/>
                  <a:pt x="1162251" y="3438526"/>
                  <a:pt x="1062735" y="3442317"/>
                </a:cubicBezTo>
                <a:cubicBezTo>
                  <a:pt x="963219" y="3446108"/>
                  <a:pt x="807571" y="3440575"/>
                  <a:pt x="578600" y="3442317"/>
                </a:cubicBezTo>
                <a:cubicBezTo>
                  <a:pt x="349629" y="3444059"/>
                  <a:pt x="118705" y="3421404"/>
                  <a:pt x="0" y="3442317"/>
                </a:cubicBezTo>
                <a:cubicBezTo>
                  <a:pt x="-3346" y="3252710"/>
                  <a:pt x="27095" y="3158976"/>
                  <a:pt x="0" y="2937444"/>
                </a:cubicBezTo>
                <a:cubicBezTo>
                  <a:pt x="-27095" y="2715912"/>
                  <a:pt x="29797" y="2641181"/>
                  <a:pt x="0" y="2466994"/>
                </a:cubicBezTo>
                <a:cubicBezTo>
                  <a:pt x="-29797" y="2292807"/>
                  <a:pt x="39832" y="2118336"/>
                  <a:pt x="0" y="1824428"/>
                </a:cubicBezTo>
                <a:cubicBezTo>
                  <a:pt x="-39832" y="1530520"/>
                  <a:pt x="40126" y="1490683"/>
                  <a:pt x="0" y="1285132"/>
                </a:cubicBezTo>
                <a:cubicBezTo>
                  <a:pt x="-40126" y="1079581"/>
                  <a:pt x="21615" y="883673"/>
                  <a:pt x="0" y="711412"/>
                </a:cubicBezTo>
                <a:cubicBezTo>
                  <a:pt x="-21615" y="539151"/>
                  <a:pt x="65160" y="336589"/>
                  <a:pt x="0" y="0"/>
                </a:cubicBezTo>
                <a:close/>
              </a:path>
              <a:path w="10627354" h="3442317" stroke="0" extrusionOk="0">
                <a:moveTo>
                  <a:pt x="0" y="0"/>
                </a:moveTo>
                <a:cubicBezTo>
                  <a:pt x="65786" y="-4069"/>
                  <a:pt x="212218" y="30023"/>
                  <a:pt x="271588" y="0"/>
                </a:cubicBezTo>
                <a:cubicBezTo>
                  <a:pt x="330958" y="-30023"/>
                  <a:pt x="838710" y="37044"/>
                  <a:pt x="1074544" y="0"/>
                </a:cubicBezTo>
                <a:cubicBezTo>
                  <a:pt x="1310378" y="-37044"/>
                  <a:pt x="1682814" y="77121"/>
                  <a:pt x="1877499" y="0"/>
                </a:cubicBezTo>
                <a:cubicBezTo>
                  <a:pt x="2072184" y="-77121"/>
                  <a:pt x="2284343" y="30335"/>
                  <a:pt x="2574181" y="0"/>
                </a:cubicBezTo>
                <a:cubicBezTo>
                  <a:pt x="2864019" y="-30335"/>
                  <a:pt x="2724084" y="27445"/>
                  <a:pt x="2845769" y="0"/>
                </a:cubicBezTo>
                <a:cubicBezTo>
                  <a:pt x="2967454" y="-27445"/>
                  <a:pt x="3236301" y="12740"/>
                  <a:pt x="3436178" y="0"/>
                </a:cubicBezTo>
                <a:cubicBezTo>
                  <a:pt x="3636055" y="-12740"/>
                  <a:pt x="3960899" y="76406"/>
                  <a:pt x="4239133" y="0"/>
                </a:cubicBezTo>
                <a:cubicBezTo>
                  <a:pt x="4517368" y="-76406"/>
                  <a:pt x="4705043" y="67351"/>
                  <a:pt x="5042089" y="0"/>
                </a:cubicBezTo>
                <a:cubicBezTo>
                  <a:pt x="5379135" y="-67351"/>
                  <a:pt x="5256666" y="12901"/>
                  <a:pt x="5313677" y="0"/>
                </a:cubicBezTo>
                <a:cubicBezTo>
                  <a:pt x="5370688" y="-12901"/>
                  <a:pt x="5521787" y="41874"/>
                  <a:pt x="5691538" y="0"/>
                </a:cubicBezTo>
                <a:cubicBezTo>
                  <a:pt x="5861289" y="-41874"/>
                  <a:pt x="6155243" y="56699"/>
                  <a:pt x="6494494" y="0"/>
                </a:cubicBezTo>
                <a:cubicBezTo>
                  <a:pt x="6833745" y="-56699"/>
                  <a:pt x="6741416" y="32977"/>
                  <a:pt x="6978629" y="0"/>
                </a:cubicBezTo>
                <a:cubicBezTo>
                  <a:pt x="7215843" y="-32977"/>
                  <a:pt x="7340586" y="18530"/>
                  <a:pt x="7675311" y="0"/>
                </a:cubicBezTo>
                <a:cubicBezTo>
                  <a:pt x="8010036" y="-18530"/>
                  <a:pt x="8001166" y="57692"/>
                  <a:pt x="8159446" y="0"/>
                </a:cubicBezTo>
                <a:cubicBezTo>
                  <a:pt x="8317727" y="-57692"/>
                  <a:pt x="8629364" y="14293"/>
                  <a:pt x="8749855" y="0"/>
                </a:cubicBezTo>
                <a:cubicBezTo>
                  <a:pt x="8870346" y="-14293"/>
                  <a:pt x="8988178" y="8819"/>
                  <a:pt x="9127716" y="0"/>
                </a:cubicBezTo>
                <a:cubicBezTo>
                  <a:pt x="9267254" y="-8819"/>
                  <a:pt x="9722532" y="74798"/>
                  <a:pt x="9930672" y="0"/>
                </a:cubicBezTo>
                <a:cubicBezTo>
                  <a:pt x="10138812" y="-74798"/>
                  <a:pt x="10441932" y="37511"/>
                  <a:pt x="10627354" y="0"/>
                </a:cubicBezTo>
                <a:cubicBezTo>
                  <a:pt x="10639559" y="256298"/>
                  <a:pt x="10595120" y="489614"/>
                  <a:pt x="10627354" y="642566"/>
                </a:cubicBezTo>
                <a:cubicBezTo>
                  <a:pt x="10659588" y="795518"/>
                  <a:pt x="10556501" y="1078400"/>
                  <a:pt x="10627354" y="1250709"/>
                </a:cubicBezTo>
                <a:cubicBezTo>
                  <a:pt x="10698207" y="1423018"/>
                  <a:pt x="10580537" y="1514976"/>
                  <a:pt x="10627354" y="1721158"/>
                </a:cubicBezTo>
                <a:cubicBezTo>
                  <a:pt x="10674171" y="1927340"/>
                  <a:pt x="10585746" y="2101450"/>
                  <a:pt x="10627354" y="2329301"/>
                </a:cubicBezTo>
                <a:cubicBezTo>
                  <a:pt x="10668962" y="2557152"/>
                  <a:pt x="10590640" y="2726839"/>
                  <a:pt x="10627354" y="2834174"/>
                </a:cubicBezTo>
                <a:cubicBezTo>
                  <a:pt x="10664068" y="2941509"/>
                  <a:pt x="10610437" y="3170963"/>
                  <a:pt x="10627354" y="3442317"/>
                </a:cubicBezTo>
                <a:cubicBezTo>
                  <a:pt x="10338494" y="3475103"/>
                  <a:pt x="10227363" y="3386946"/>
                  <a:pt x="9930672" y="3442317"/>
                </a:cubicBezTo>
                <a:cubicBezTo>
                  <a:pt x="9633981" y="3497688"/>
                  <a:pt x="9743822" y="3432738"/>
                  <a:pt x="9659084" y="3442317"/>
                </a:cubicBezTo>
                <a:cubicBezTo>
                  <a:pt x="9574346" y="3451896"/>
                  <a:pt x="9156205" y="3379025"/>
                  <a:pt x="8856128" y="3442317"/>
                </a:cubicBezTo>
                <a:cubicBezTo>
                  <a:pt x="8556051" y="3505609"/>
                  <a:pt x="8640793" y="3438841"/>
                  <a:pt x="8584540" y="3442317"/>
                </a:cubicBezTo>
                <a:cubicBezTo>
                  <a:pt x="8528287" y="3445793"/>
                  <a:pt x="8441766" y="3441037"/>
                  <a:pt x="8312952" y="3442317"/>
                </a:cubicBezTo>
                <a:cubicBezTo>
                  <a:pt x="8184138" y="3443597"/>
                  <a:pt x="7939408" y="3418220"/>
                  <a:pt x="7722544" y="3442317"/>
                </a:cubicBezTo>
                <a:cubicBezTo>
                  <a:pt x="7505680" y="3466414"/>
                  <a:pt x="7369912" y="3400132"/>
                  <a:pt x="7132135" y="3442317"/>
                </a:cubicBezTo>
                <a:cubicBezTo>
                  <a:pt x="6894358" y="3484502"/>
                  <a:pt x="6818725" y="3412728"/>
                  <a:pt x="6541727" y="3442317"/>
                </a:cubicBezTo>
                <a:cubicBezTo>
                  <a:pt x="6264729" y="3471906"/>
                  <a:pt x="6174709" y="3373914"/>
                  <a:pt x="5951318" y="3442317"/>
                </a:cubicBezTo>
                <a:cubicBezTo>
                  <a:pt x="5727927" y="3510720"/>
                  <a:pt x="5644408" y="3418119"/>
                  <a:pt x="5467183" y="3442317"/>
                </a:cubicBezTo>
                <a:cubicBezTo>
                  <a:pt x="5289959" y="3466515"/>
                  <a:pt x="5249224" y="3420751"/>
                  <a:pt x="5089322" y="3442317"/>
                </a:cubicBezTo>
                <a:cubicBezTo>
                  <a:pt x="4929420" y="3463883"/>
                  <a:pt x="4937159" y="3416337"/>
                  <a:pt x="4817734" y="3442317"/>
                </a:cubicBezTo>
                <a:cubicBezTo>
                  <a:pt x="4698309" y="3468297"/>
                  <a:pt x="4367893" y="3412888"/>
                  <a:pt x="4227325" y="3442317"/>
                </a:cubicBezTo>
                <a:cubicBezTo>
                  <a:pt x="4086757" y="3471746"/>
                  <a:pt x="4086504" y="3411166"/>
                  <a:pt x="3955737" y="3442317"/>
                </a:cubicBezTo>
                <a:cubicBezTo>
                  <a:pt x="3824970" y="3473468"/>
                  <a:pt x="3664618" y="3397544"/>
                  <a:pt x="3471602" y="3442317"/>
                </a:cubicBezTo>
                <a:cubicBezTo>
                  <a:pt x="3278587" y="3487090"/>
                  <a:pt x="3320051" y="3433736"/>
                  <a:pt x="3200014" y="3442317"/>
                </a:cubicBezTo>
                <a:cubicBezTo>
                  <a:pt x="3079977" y="3450898"/>
                  <a:pt x="2740212" y="3411849"/>
                  <a:pt x="2609606" y="3442317"/>
                </a:cubicBezTo>
                <a:cubicBezTo>
                  <a:pt x="2479000" y="3472785"/>
                  <a:pt x="2090236" y="3410649"/>
                  <a:pt x="1806650" y="3442317"/>
                </a:cubicBezTo>
                <a:cubicBezTo>
                  <a:pt x="1523064" y="3473985"/>
                  <a:pt x="1335228" y="3425995"/>
                  <a:pt x="1003695" y="3442317"/>
                </a:cubicBezTo>
                <a:cubicBezTo>
                  <a:pt x="672162" y="3458639"/>
                  <a:pt x="336060" y="3389956"/>
                  <a:pt x="0" y="3442317"/>
                </a:cubicBezTo>
                <a:cubicBezTo>
                  <a:pt x="-21681" y="3193962"/>
                  <a:pt x="48143" y="3067963"/>
                  <a:pt x="0" y="2834174"/>
                </a:cubicBezTo>
                <a:cubicBezTo>
                  <a:pt x="-48143" y="2600385"/>
                  <a:pt x="60981" y="2444180"/>
                  <a:pt x="0" y="2294878"/>
                </a:cubicBezTo>
                <a:cubicBezTo>
                  <a:pt x="-60981" y="2145576"/>
                  <a:pt x="46570" y="1986350"/>
                  <a:pt x="0" y="1755582"/>
                </a:cubicBezTo>
                <a:cubicBezTo>
                  <a:pt x="-46570" y="1524814"/>
                  <a:pt x="31311" y="1444469"/>
                  <a:pt x="0" y="1285132"/>
                </a:cubicBezTo>
                <a:cubicBezTo>
                  <a:pt x="-31311" y="1125795"/>
                  <a:pt x="37740" y="858776"/>
                  <a:pt x="0" y="676989"/>
                </a:cubicBezTo>
                <a:cubicBezTo>
                  <a:pt x="-37740" y="495202"/>
                  <a:pt x="18773" y="179988"/>
                  <a:pt x="0" y="0"/>
                </a:cubicBezTo>
                <a:close/>
              </a:path>
            </a:pathLst>
          </a:custGeom>
          <a:ln w="508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34385924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4DEDC3B-0479-02C8-6FD8-FAAF2D2744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1" t="30775" r="-621" b="11626"/>
          <a:stretch>
            <a:fillRect/>
          </a:stretch>
        </p:blipFill>
        <p:spPr>
          <a:xfrm>
            <a:off x="6388989" y="7381141"/>
            <a:ext cx="10276840" cy="1032202"/>
          </a:xfrm>
          <a:custGeom>
            <a:avLst/>
            <a:gdLst>
              <a:gd name="connsiteX0" fmla="*/ 0 w 10276840"/>
              <a:gd name="connsiteY0" fmla="*/ 0 h 1032202"/>
              <a:gd name="connsiteX1" fmla="*/ 570936 w 10276840"/>
              <a:gd name="connsiteY1" fmla="*/ 0 h 1032202"/>
              <a:gd name="connsiteX2" fmla="*/ 1141871 w 10276840"/>
              <a:gd name="connsiteY2" fmla="*/ 0 h 1032202"/>
              <a:gd name="connsiteX3" fmla="*/ 1918343 w 10276840"/>
              <a:gd name="connsiteY3" fmla="*/ 0 h 1032202"/>
              <a:gd name="connsiteX4" fmla="*/ 2386511 w 10276840"/>
              <a:gd name="connsiteY4" fmla="*/ 0 h 1032202"/>
              <a:gd name="connsiteX5" fmla="*/ 2854678 w 10276840"/>
              <a:gd name="connsiteY5" fmla="*/ 0 h 1032202"/>
              <a:gd name="connsiteX6" fmla="*/ 3425613 w 10276840"/>
              <a:gd name="connsiteY6" fmla="*/ 0 h 1032202"/>
              <a:gd name="connsiteX7" fmla="*/ 4099317 w 10276840"/>
              <a:gd name="connsiteY7" fmla="*/ 0 h 1032202"/>
              <a:gd name="connsiteX8" fmla="*/ 4773021 w 10276840"/>
              <a:gd name="connsiteY8" fmla="*/ 0 h 1032202"/>
              <a:gd name="connsiteX9" fmla="*/ 5446725 w 10276840"/>
              <a:gd name="connsiteY9" fmla="*/ 0 h 1032202"/>
              <a:gd name="connsiteX10" fmla="*/ 6223198 w 10276840"/>
              <a:gd name="connsiteY10" fmla="*/ 0 h 1032202"/>
              <a:gd name="connsiteX11" fmla="*/ 6794133 w 10276840"/>
              <a:gd name="connsiteY11" fmla="*/ 0 h 1032202"/>
              <a:gd name="connsiteX12" fmla="*/ 7467837 w 10276840"/>
              <a:gd name="connsiteY12" fmla="*/ 0 h 1032202"/>
              <a:gd name="connsiteX13" fmla="*/ 8038773 w 10276840"/>
              <a:gd name="connsiteY13" fmla="*/ 0 h 1032202"/>
              <a:gd name="connsiteX14" fmla="*/ 8609708 w 10276840"/>
              <a:gd name="connsiteY14" fmla="*/ 0 h 1032202"/>
              <a:gd name="connsiteX15" fmla="*/ 9180644 w 10276840"/>
              <a:gd name="connsiteY15" fmla="*/ 0 h 1032202"/>
              <a:gd name="connsiteX16" fmla="*/ 9443274 w 10276840"/>
              <a:gd name="connsiteY16" fmla="*/ 0 h 1032202"/>
              <a:gd name="connsiteX17" fmla="*/ 10276840 w 10276840"/>
              <a:gd name="connsiteY17" fmla="*/ 0 h 1032202"/>
              <a:gd name="connsiteX18" fmla="*/ 10276840 w 10276840"/>
              <a:gd name="connsiteY18" fmla="*/ 485135 h 1032202"/>
              <a:gd name="connsiteX19" fmla="*/ 10276840 w 10276840"/>
              <a:gd name="connsiteY19" fmla="*/ 1032202 h 1032202"/>
              <a:gd name="connsiteX20" fmla="*/ 9808673 w 10276840"/>
              <a:gd name="connsiteY20" fmla="*/ 1032202 h 1032202"/>
              <a:gd name="connsiteX21" fmla="*/ 9237737 w 10276840"/>
              <a:gd name="connsiteY21" fmla="*/ 1032202 h 1032202"/>
              <a:gd name="connsiteX22" fmla="*/ 8975107 w 10276840"/>
              <a:gd name="connsiteY22" fmla="*/ 1032202 h 1032202"/>
              <a:gd name="connsiteX23" fmla="*/ 8506940 w 10276840"/>
              <a:gd name="connsiteY23" fmla="*/ 1032202 h 1032202"/>
              <a:gd name="connsiteX24" fmla="*/ 7833236 w 10276840"/>
              <a:gd name="connsiteY24" fmla="*/ 1032202 h 1032202"/>
              <a:gd name="connsiteX25" fmla="*/ 7467837 w 10276840"/>
              <a:gd name="connsiteY25" fmla="*/ 1032202 h 1032202"/>
              <a:gd name="connsiteX26" fmla="*/ 6691365 w 10276840"/>
              <a:gd name="connsiteY26" fmla="*/ 1032202 h 1032202"/>
              <a:gd name="connsiteX27" fmla="*/ 5914892 w 10276840"/>
              <a:gd name="connsiteY27" fmla="*/ 1032202 h 1032202"/>
              <a:gd name="connsiteX28" fmla="*/ 5343957 w 10276840"/>
              <a:gd name="connsiteY28" fmla="*/ 1032202 h 1032202"/>
              <a:gd name="connsiteX29" fmla="*/ 4567484 w 10276840"/>
              <a:gd name="connsiteY29" fmla="*/ 1032202 h 1032202"/>
              <a:gd name="connsiteX30" fmla="*/ 3996549 w 10276840"/>
              <a:gd name="connsiteY30" fmla="*/ 1032202 h 1032202"/>
              <a:gd name="connsiteX31" fmla="*/ 3322845 w 10276840"/>
              <a:gd name="connsiteY31" fmla="*/ 1032202 h 1032202"/>
              <a:gd name="connsiteX32" fmla="*/ 3060215 w 10276840"/>
              <a:gd name="connsiteY32" fmla="*/ 1032202 h 1032202"/>
              <a:gd name="connsiteX33" fmla="*/ 2283742 w 10276840"/>
              <a:gd name="connsiteY33" fmla="*/ 1032202 h 1032202"/>
              <a:gd name="connsiteX34" fmla="*/ 1815575 w 10276840"/>
              <a:gd name="connsiteY34" fmla="*/ 1032202 h 1032202"/>
              <a:gd name="connsiteX35" fmla="*/ 1141871 w 10276840"/>
              <a:gd name="connsiteY35" fmla="*/ 1032202 h 1032202"/>
              <a:gd name="connsiteX36" fmla="*/ 879241 w 10276840"/>
              <a:gd name="connsiteY36" fmla="*/ 1032202 h 1032202"/>
              <a:gd name="connsiteX37" fmla="*/ 0 w 10276840"/>
              <a:gd name="connsiteY37" fmla="*/ 1032202 h 1032202"/>
              <a:gd name="connsiteX38" fmla="*/ 0 w 10276840"/>
              <a:gd name="connsiteY38" fmla="*/ 526423 h 1032202"/>
              <a:gd name="connsiteX39" fmla="*/ 0 w 10276840"/>
              <a:gd name="connsiteY39" fmla="*/ 0 h 103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76840" h="1032202" fill="none" extrusionOk="0">
                <a:moveTo>
                  <a:pt x="0" y="0"/>
                </a:moveTo>
                <a:cubicBezTo>
                  <a:pt x="170447" y="-66846"/>
                  <a:pt x="332423" y="11173"/>
                  <a:pt x="570936" y="0"/>
                </a:cubicBezTo>
                <a:cubicBezTo>
                  <a:pt x="809449" y="-11173"/>
                  <a:pt x="949505" y="42051"/>
                  <a:pt x="1141871" y="0"/>
                </a:cubicBezTo>
                <a:cubicBezTo>
                  <a:pt x="1334238" y="-42051"/>
                  <a:pt x="1638811" y="51818"/>
                  <a:pt x="1918343" y="0"/>
                </a:cubicBezTo>
                <a:cubicBezTo>
                  <a:pt x="2197875" y="-51818"/>
                  <a:pt x="2262392" y="54645"/>
                  <a:pt x="2386511" y="0"/>
                </a:cubicBezTo>
                <a:cubicBezTo>
                  <a:pt x="2510630" y="-54645"/>
                  <a:pt x="2728650" y="14484"/>
                  <a:pt x="2854678" y="0"/>
                </a:cubicBezTo>
                <a:cubicBezTo>
                  <a:pt x="2980706" y="-14484"/>
                  <a:pt x="3144880" y="62066"/>
                  <a:pt x="3425613" y="0"/>
                </a:cubicBezTo>
                <a:cubicBezTo>
                  <a:pt x="3706346" y="-62066"/>
                  <a:pt x="3776267" y="43889"/>
                  <a:pt x="4099317" y="0"/>
                </a:cubicBezTo>
                <a:cubicBezTo>
                  <a:pt x="4422367" y="-43889"/>
                  <a:pt x="4586453" y="41535"/>
                  <a:pt x="4773021" y="0"/>
                </a:cubicBezTo>
                <a:cubicBezTo>
                  <a:pt x="4959589" y="-41535"/>
                  <a:pt x="5200188" y="45153"/>
                  <a:pt x="5446725" y="0"/>
                </a:cubicBezTo>
                <a:cubicBezTo>
                  <a:pt x="5693262" y="-45153"/>
                  <a:pt x="5872938" y="67593"/>
                  <a:pt x="6223198" y="0"/>
                </a:cubicBezTo>
                <a:cubicBezTo>
                  <a:pt x="6573458" y="-67593"/>
                  <a:pt x="6651811" y="40925"/>
                  <a:pt x="6794133" y="0"/>
                </a:cubicBezTo>
                <a:cubicBezTo>
                  <a:pt x="6936455" y="-40925"/>
                  <a:pt x="7225535" y="22490"/>
                  <a:pt x="7467837" y="0"/>
                </a:cubicBezTo>
                <a:cubicBezTo>
                  <a:pt x="7710139" y="-22490"/>
                  <a:pt x="7829987" y="5243"/>
                  <a:pt x="8038773" y="0"/>
                </a:cubicBezTo>
                <a:cubicBezTo>
                  <a:pt x="8247559" y="-5243"/>
                  <a:pt x="8402905" y="34812"/>
                  <a:pt x="8609708" y="0"/>
                </a:cubicBezTo>
                <a:cubicBezTo>
                  <a:pt x="8816512" y="-34812"/>
                  <a:pt x="8967761" y="39682"/>
                  <a:pt x="9180644" y="0"/>
                </a:cubicBezTo>
                <a:cubicBezTo>
                  <a:pt x="9393527" y="-39682"/>
                  <a:pt x="9369506" y="11248"/>
                  <a:pt x="9443274" y="0"/>
                </a:cubicBezTo>
                <a:cubicBezTo>
                  <a:pt x="9517042" y="-11248"/>
                  <a:pt x="9938654" y="10529"/>
                  <a:pt x="10276840" y="0"/>
                </a:cubicBezTo>
                <a:cubicBezTo>
                  <a:pt x="10282127" y="221565"/>
                  <a:pt x="10261387" y="247940"/>
                  <a:pt x="10276840" y="485135"/>
                </a:cubicBezTo>
                <a:cubicBezTo>
                  <a:pt x="10292293" y="722331"/>
                  <a:pt x="10256541" y="805911"/>
                  <a:pt x="10276840" y="1032202"/>
                </a:cubicBezTo>
                <a:cubicBezTo>
                  <a:pt x="10154572" y="1061004"/>
                  <a:pt x="9921362" y="1010585"/>
                  <a:pt x="9808673" y="1032202"/>
                </a:cubicBezTo>
                <a:cubicBezTo>
                  <a:pt x="9695984" y="1053819"/>
                  <a:pt x="9438055" y="988416"/>
                  <a:pt x="9237737" y="1032202"/>
                </a:cubicBezTo>
                <a:cubicBezTo>
                  <a:pt x="9037419" y="1075988"/>
                  <a:pt x="9056407" y="1012283"/>
                  <a:pt x="8975107" y="1032202"/>
                </a:cubicBezTo>
                <a:cubicBezTo>
                  <a:pt x="8893807" y="1052121"/>
                  <a:pt x="8723995" y="977649"/>
                  <a:pt x="8506940" y="1032202"/>
                </a:cubicBezTo>
                <a:cubicBezTo>
                  <a:pt x="8289885" y="1086755"/>
                  <a:pt x="8141470" y="990402"/>
                  <a:pt x="7833236" y="1032202"/>
                </a:cubicBezTo>
                <a:cubicBezTo>
                  <a:pt x="7525002" y="1074002"/>
                  <a:pt x="7552866" y="1000595"/>
                  <a:pt x="7467837" y="1032202"/>
                </a:cubicBezTo>
                <a:cubicBezTo>
                  <a:pt x="7382808" y="1063809"/>
                  <a:pt x="7033845" y="979095"/>
                  <a:pt x="6691365" y="1032202"/>
                </a:cubicBezTo>
                <a:cubicBezTo>
                  <a:pt x="6348885" y="1085309"/>
                  <a:pt x="6275659" y="1031605"/>
                  <a:pt x="5914892" y="1032202"/>
                </a:cubicBezTo>
                <a:cubicBezTo>
                  <a:pt x="5554125" y="1032799"/>
                  <a:pt x="5596659" y="1020807"/>
                  <a:pt x="5343957" y="1032202"/>
                </a:cubicBezTo>
                <a:cubicBezTo>
                  <a:pt x="5091255" y="1043597"/>
                  <a:pt x="4852311" y="944457"/>
                  <a:pt x="4567484" y="1032202"/>
                </a:cubicBezTo>
                <a:cubicBezTo>
                  <a:pt x="4282657" y="1119947"/>
                  <a:pt x="4220712" y="981176"/>
                  <a:pt x="3996549" y="1032202"/>
                </a:cubicBezTo>
                <a:cubicBezTo>
                  <a:pt x="3772387" y="1083228"/>
                  <a:pt x="3490616" y="967465"/>
                  <a:pt x="3322845" y="1032202"/>
                </a:cubicBezTo>
                <a:cubicBezTo>
                  <a:pt x="3155074" y="1096939"/>
                  <a:pt x="3159271" y="1019295"/>
                  <a:pt x="3060215" y="1032202"/>
                </a:cubicBezTo>
                <a:cubicBezTo>
                  <a:pt x="2961159" y="1045109"/>
                  <a:pt x="2520592" y="990503"/>
                  <a:pt x="2283742" y="1032202"/>
                </a:cubicBezTo>
                <a:cubicBezTo>
                  <a:pt x="2046892" y="1073901"/>
                  <a:pt x="1950791" y="984557"/>
                  <a:pt x="1815575" y="1032202"/>
                </a:cubicBezTo>
                <a:cubicBezTo>
                  <a:pt x="1680359" y="1079847"/>
                  <a:pt x="1476337" y="1027461"/>
                  <a:pt x="1141871" y="1032202"/>
                </a:cubicBezTo>
                <a:cubicBezTo>
                  <a:pt x="807405" y="1036943"/>
                  <a:pt x="1008558" y="1005634"/>
                  <a:pt x="879241" y="1032202"/>
                </a:cubicBezTo>
                <a:cubicBezTo>
                  <a:pt x="749924" y="1058770"/>
                  <a:pt x="232604" y="937950"/>
                  <a:pt x="0" y="1032202"/>
                </a:cubicBezTo>
                <a:cubicBezTo>
                  <a:pt x="-47835" y="900291"/>
                  <a:pt x="40375" y="693805"/>
                  <a:pt x="0" y="526423"/>
                </a:cubicBezTo>
                <a:cubicBezTo>
                  <a:pt x="-40375" y="359041"/>
                  <a:pt x="49218" y="139928"/>
                  <a:pt x="0" y="0"/>
                </a:cubicBezTo>
                <a:close/>
              </a:path>
              <a:path w="10276840" h="1032202" stroke="0" extrusionOk="0">
                <a:moveTo>
                  <a:pt x="0" y="0"/>
                </a:moveTo>
                <a:cubicBezTo>
                  <a:pt x="215157" y="-14186"/>
                  <a:pt x="302521" y="7008"/>
                  <a:pt x="468167" y="0"/>
                </a:cubicBezTo>
                <a:cubicBezTo>
                  <a:pt x="633813" y="-7008"/>
                  <a:pt x="607088" y="508"/>
                  <a:pt x="730798" y="0"/>
                </a:cubicBezTo>
                <a:cubicBezTo>
                  <a:pt x="854508" y="-508"/>
                  <a:pt x="1168609" y="69543"/>
                  <a:pt x="1507270" y="0"/>
                </a:cubicBezTo>
                <a:cubicBezTo>
                  <a:pt x="1845931" y="-69543"/>
                  <a:pt x="1873661" y="15605"/>
                  <a:pt x="1975437" y="0"/>
                </a:cubicBezTo>
                <a:cubicBezTo>
                  <a:pt x="2077213" y="-15605"/>
                  <a:pt x="2226641" y="35966"/>
                  <a:pt x="2443604" y="0"/>
                </a:cubicBezTo>
                <a:cubicBezTo>
                  <a:pt x="2660567" y="-35966"/>
                  <a:pt x="2854491" y="34569"/>
                  <a:pt x="3220077" y="0"/>
                </a:cubicBezTo>
                <a:cubicBezTo>
                  <a:pt x="3585663" y="-34569"/>
                  <a:pt x="3478198" y="20794"/>
                  <a:pt x="3585475" y="0"/>
                </a:cubicBezTo>
                <a:cubicBezTo>
                  <a:pt x="3692752" y="-20794"/>
                  <a:pt x="4133016" y="7527"/>
                  <a:pt x="4361948" y="0"/>
                </a:cubicBezTo>
                <a:cubicBezTo>
                  <a:pt x="4590880" y="-7527"/>
                  <a:pt x="4868867" y="9422"/>
                  <a:pt x="5138420" y="0"/>
                </a:cubicBezTo>
                <a:cubicBezTo>
                  <a:pt x="5407973" y="-9422"/>
                  <a:pt x="5554327" y="200"/>
                  <a:pt x="5709356" y="0"/>
                </a:cubicBezTo>
                <a:cubicBezTo>
                  <a:pt x="5864385" y="-200"/>
                  <a:pt x="6273230" y="54790"/>
                  <a:pt x="6485828" y="0"/>
                </a:cubicBezTo>
                <a:cubicBezTo>
                  <a:pt x="6698426" y="-54790"/>
                  <a:pt x="6743099" y="26613"/>
                  <a:pt x="6953995" y="0"/>
                </a:cubicBezTo>
                <a:cubicBezTo>
                  <a:pt x="7164891" y="-26613"/>
                  <a:pt x="7257327" y="1409"/>
                  <a:pt x="7422162" y="0"/>
                </a:cubicBezTo>
                <a:cubicBezTo>
                  <a:pt x="7586997" y="-1409"/>
                  <a:pt x="7880355" y="1096"/>
                  <a:pt x="8095866" y="0"/>
                </a:cubicBezTo>
                <a:cubicBezTo>
                  <a:pt x="8311377" y="-1096"/>
                  <a:pt x="8376745" y="24738"/>
                  <a:pt x="8564033" y="0"/>
                </a:cubicBezTo>
                <a:cubicBezTo>
                  <a:pt x="8751321" y="-24738"/>
                  <a:pt x="9018592" y="260"/>
                  <a:pt x="9340506" y="0"/>
                </a:cubicBezTo>
                <a:cubicBezTo>
                  <a:pt x="9662420" y="-260"/>
                  <a:pt x="10016610" y="38882"/>
                  <a:pt x="10276840" y="0"/>
                </a:cubicBezTo>
                <a:cubicBezTo>
                  <a:pt x="10334918" y="213300"/>
                  <a:pt x="10225237" y="391880"/>
                  <a:pt x="10276840" y="516101"/>
                </a:cubicBezTo>
                <a:cubicBezTo>
                  <a:pt x="10328443" y="640322"/>
                  <a:pt x="10242952" y="774225"/>
                  <a:pt x="10276840" y="1032202"/>
                </a:cubicBezTo>
                <a:cubicBezTo>
                  <a:pt x="10201991" y="1034438"/>
                  <a:pt x="10113796" y="1022030"/>
                  <a:pt x="10014210" y="1032202"/>
                </a:cubicBezTo>
                <a:cubicBezTo>
                  <a:pt x="9914624" y="1042374"/>
                  <a:pt x="9541117" y="984241"/>
                  <a:pt x="9237737" y="1032202"/>
                </a:cubicBezTo>
                <a:cubicBezTo>
                  <a:pt x="8934357" y="1080163"/>
                  <a:pt x="8885460" y="1021257"/>
                  <a:pt x="8666802" y="1032202"/>
                </a:cubicBezTo>
                <a:cubicBezTo>
                  <a:pt x="8448144" y="1043147"/>
                  <a:pt x="8405115" y="1029998"/>
                  <a:pt x="8301403" y="1032202"/>
                </a:cubicBezTo>
                <a:cubicBezTo>
                  <a:pt x="8197691" y="1034406"/>
                  <a:pt x="7965032" y="992900"/>
                  <a:pt x="7730467" y="1032202"/>
                </a:cubicBezTo>
                <a:cubicBezTo>
                  <a:pt x="7495902" y="1071504"/>
                  <a:pt x="7583005" y="1007417"/>
                  <a:pt x="7467837" y="1032202"/>
                </a:cubicBezTo>
                <a:cubicBezTo>
                  <a:pt x="7352669" y="1056987"/>
                  <a:pt x="7269963" y="1030859"/>
                  <a:pt x="7205207" y="1032202"/>
                </a:cubicBezTo>
                <a:cubicBezTo>
                  <a:pt x="7140451" y="1033545"/>
                  <a:pt x="6861468" y="1002868"/>
                  <a:pt x="6634271" y="1032202"/>
                </a:cubicBezTo>
                <a:cubicBezTo>
                  <a:pt x="6407074" y="1061536"/>
                  <a:pt x="6423620" y="1012035"/>
                  <a:pt x="6268872" y="1032202"/>
                </a:cubicBezTo>
                <a:cubicBezTo>
                  <a:pt x="6114124" y="1052369"/>
                  <a:pt x="5839855" y="962536"/>
                  <a:pt x="5595168" y="1032202"/>
                </a:cubicBezTo>
                <a:cubicBezTo>
                  <a:pt x="5350481" y="1101868"/>
                  <a:pt x="5387791" y="1024729"/>
                  <a:pt x="5229770" y="1032202"/>
                </a:cubicBezTo>
                <a:cubicBezTo>
                  <a:pt x="5071749" y="1039675"/>
                  <a:pt x="4709177" y="999489"/>
                  <a:pt x="4556066" y="1032202"/>
                </a:cubicBezTo>
                <a:cubicBezTo>
                  <a:pt x="4402955" y="1064915"/>
                  <a:pt x="4376542" y="1015276"/>
                  <a:pt x="4293435" y="1032202"/>
                </a:cubicBezTo>
                <a:cubicBezTo>
                  <a:pt x="4210328" y="1049128"/>
                  <a:pt x="3885761" y="956881"/>
                  <a:pt x="3619731" y="1032202"/>
                </a:cubicBezTo>
                <a:cubicBezTo>
                  <a:pt x="3353701" y="1107523"/>
                  <a:pt x="3376364" y="1009782"/>
                  <a:pt x="3254333" y="1032202"/>
                </a:cubicBezTo>
                <a:cubicBezTo>
                  <a:pt x="3132302" y="1054622"/>
                  <a:pt x="3050657" y="1009927"/>
                  <a:pt x="2991702" y="1032202"/>
                </a:cubicBezTo>
                <a:cubicBezTo>
                  <a:pt x="2932747" y="1054477"/>
                  <a:pt x="2758912" y="1025677"/>
                  <a:pt x="2626304" y="1032202"/>
                </a:cubicBezTo>
                <a:cubicBezTo>
                  <a:pt x="2493696" y="1038727"/>
                  <a:pt x="2164917" y="985453"/>
                  <a:pt x="1952600" y="1032202"/>
                </a:cubicBezTo>
                <a:cubicBezTo>
                  <a:pt x="1740283" y="1078951"/>
                  <a:pt x="1692575" y="1029455"/>
                  <a:pt x="1587201" y="1032202"/>
                </a:cubicBezTo>
                <a:cubicBezTo>
                  <a:pt x="1481827" y="1034949"/>
                  <a:pt x="1430508" y="1004302"/>
                  <a:pt x="1324570" y="1032202"/>
                </a:cubicBezTo>
                <a:cubicBezTo>
                  <a:pt x="1218632" y="1060102"/>
                  <a:pt x="1107494" y="1004915"/>
                  <a:pt x="959172" y="1032202"/>
                </a:cubicBezTo>
                <a:cubicBezTo>
                  <a:pt x="810850" y="1059489"/>
                  <a:pt x="690353" y="999760"/>
                  <a:pt x="491005" y="1032202"/>
                </a:cubicBezTo>
                <a:cubicBezTo>
                  <a:pt x="291657" y="1064644"/>
                  <a:pt x="195298" y="995922"/>
                  <a:pt x="0" y="1032202"/>
                </a:cubicBezTo>
                <a:cubicBezTo>
                  <a:pt x="-32895" y="828361"/>
                  <a:pt x="38280" y="644879"/>
                  <a:pt x="0" y="536745"/>
                </a:cubicBezTo>
                <a:cubicBezTo>
                  <a:pt x="-38280" y="428611"/>
                  <a:pt x="33998" y="245772"/>
                  <a:pt x="0" y="0"/>
                </a:cubicBezTo>
                <a:close/>
              </a:path>
            </a:pathLst>
          </a:custGeom>
          <a:ln w="508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554204-242F-FC72-8801-34B9C20911C9}"/>
              </a:ext>
            </a:extLst>
          </p:cNvPr>
          <p:cNvGrpSpPr/>
          <p:nvPr/>
        </p:nvGrpSpPr>
        <p:grpSpPr>
          <a:xfrm>
            <a:off x="17353088" y="1739858"/>
            <a:ext cx="5572040" cy="5641283"/>
            <a:chOff x="17353088" y="1739858"/>
            <a:chExt cx="5572040" cy="564128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F5F9E68-DE8F-59A4-08C3-2B1AEBBB3102}"/>
                </a:ext>
              </a:extLst>
            </p:cNvPr>
            <p:cNvGrpSpPr/>
            <p:nvPr/>
          </p:nvGrpSpPr>
          <p:grpSpPr>
            <a:xfrm>
              <a:off x="17353088" y="1739858"/>
              <a:ext cx="5094664" cy="3365820"/>
              <a:chOff x="7694133" y="1543051"/>
              <a:chExt cx="3853107" cy="254557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51BEFBA-8D23-568E-2EED-B729C0A7DADF}"/>
                  </a:ext>
                </a:extLst>
              </p:cNvPr>
              <p:cNvSpPr/>
              <p:nvPr/>
            </p:nvSpPr>
            <p:spPr>
              <a:xfrm>
                <a:off x="8425543" y="2288858"/>
                <a:ext cx="2390095" cy="1799771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727" b="1" dirty="0">
                    <a:latin typeface="Avenir Next" panose="020B0503020202020204" pitchFamily="34" charset="0"/>
                  </a:rPr>
                  <a:t>89%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5A7E18-399F-EA24-CFEF-755507ACE9C8}"/>
                  </a:ext>
                </a:extLst>
              </p:cNvPr>
              <p:cNvSpPr txBox="1"/>
              <p:nvPr/>
            </p:nvSpPr>
            <p:spPr>
              <a:xfrm>
                <a:off x="7694133" y="1543051"/>
                <a:ext cx="3853107" cy="562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31" b="1" dirty="0">
                    <a:solidFill>
                      <a:srgbClr val="00B050"/>
                    </a:solidFill>
                    <a:latin typeface="Avenir Next" panose="020B0503020202020204" pitchFamily="34" charset="0"/>
                  </a:rPr>
                  <a:t>Technical accuracy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FE6685-B1C5-1F08-E72F-33B705CF8CAB}"/>
                </a:ext>
              </a:extLst>
            </p:cNvPr>
            <p:cNvSpPr txBox="1"/>
            <p:nvPr/>
          </p:nvSpPr>
          <p:spPr>
            <a:xfrm>
              <a:off x="17594397" y="5272112"/>
              <a:ext cx="5330731" cy="2109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776" tIns="25776" rIns="25776" bIns="25776" numCol="1" spcCol="38100" rtlCol="0" anchor="ctr">
              <a:spAutoFit/>
            </a:bodyPr>
            <a:lstStyle/>
            <a:p>
              <a:pPr marL="0" marR="0" indent="0" algn="l" defTabSz="545746" rtl="0" fontAlgn="auto" latinLnBrk="0" hangingPunct="0">
                <a:lnSpc>
                  <a:spcPct val="100000"/>
                </a:lnSpc>
                <a:spcBef>
                  <a:spcPts val="3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spc="0" normalizeH="0" baseline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FillTx/>
                  <a:latin typeface="Segoe UI" panose="020B0502040204020203" pitchFamily="34" charset="0"/>
                  <a:cs typeface="Segoe UI" panose="020B0502040204020203" pitchFamily="34" charset="0"/>
                  <a:sym typeface="Helvetica Neue Medium"/>
                </a:rPr>
                <a:t>Between 60% and 92%</a:t>
              </a:r>
            </a:p>
            <a:p>
              <a:pPr marL="0" marR="0" indent="0" algn="l" defTabSz="545746" rtl="0" fontAlgn="auto" latinLnBrk="0" hangingPunct="0">
                <a:lnSpc>
                  <a:spcPct val="100000"/>
                </a:lnSpc>
                <a:spcBef>
                  <a:spcPts val="3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b="1" dirty="0">
                  <a:solidFill>
                    <a:schemeClr val="accent3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Between 87% and 91%</a:t>
              </a: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092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2B745-D093-F0E0-729D-4DC5AB91E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2C0A1-3CA9-2211-513A-A42B18404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965" y="810057"/>
            <a:ext cx="11068211" cy="4703166"/>
          </a:xfrm>
        </p:spPr>
        <p:txBody>
          <a:bodyPr/>
          <a:lstStyle/>
          <a:p>
            <a:r>
              <a:rPr lang="en-US" dirty="0"/>
              <a:t>Thanks :)</a:t>
            </a:r>
          </a:p>
        </p:txBody>
      </p:sp>
    </p:spTree>
    <p:extLst>
      <p:ext uri="{BB962C8B-B14F-4D97-AF65-F5344CB8AC3E}">
        <p14:creationId xmlns:p14="http://schemas.microsoft.com/office/powerpoint/2010/main" val="34568026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5FFFE6-C934-1759-28FA-6B1B4A40D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9015" y="1413163"/>
            <a:ext cx="18147323" cy="4868016"/>
          </a:xfrm>
        </p:spPr>
        <p:txBody>
          <a:bodyPr>
            <a:normAutofit/>
          </a:bodyPr>
          <a:lstStyle/>
          <a:p>
            <a:r>
              <a:rPr lang="en-US" sz="7200" i="1" dirty="0">
                <a:latin typeface="Segoe UI" panose="020B0502040204020203" pitchFamily="34" charset="0"/>
                <a:ea typeface="Menlo" panose="020B0609030804020204" pitchFamily="49" charset="0"/>
                <a:cs typeface="Segoe UI" panose="020B0502040204020203" pitchFamily="34" charset="0"/>
              </a:rPr>
              <a:t>“Any measurement, without knowledge of the uncertainty, is meaningless.”</a:t>
            </a:r>
          </a:p>
          <a:p>
            <a:pPr algn="r"/>
            <a:r>
              <a:rPr lang="en-US" sz="6000" i="1" dirty="0">
                <a:latin typeface="Segoe UI" panose="020B0502040204020203" pitchFamily="34" charset="0"/>
                <a:ea typeface="Menlo" panose="020B0609030804020204" pitchFamily="49" charset="0"/>
                <a:cs typeface="Segoe UI" panose="020B0502040204020203" pitchFamily="34" charset="0"/>
              </a:rPr>
              <a:t>- Walter Lewin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D53C38-C3DD-E8D4-FAE8-2F91984ACFDC}"/>
              </a:ext>
            </a:extLst>
          </p:cNvPr>
          <p:cNvSpPr txBox="1">
            <a:spLocks/>
          </p:cNvSpPr>
          <p:nvPr/>
        </p:nvSpPr>
        <p:spPr>
          <a:xfrm>
            <a:off x="4009293" y="6536302"/>
            <a:ext cx="15935914" cy="2147676"/>
          </a:xfrm>
          <a:prstGeom prst="rect">
            <a:avLst/>
          </a:prstGeom>
        </p:spPr>
        <p:txBody>
          <a:bodyPr vert="horz" lIns="120904" tIns="60452" rIns="120904" bIns="60452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cap="all" spc="4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1" dirty="0">
                <a:latin typeface="Segoe UI" panose="020B0502040204020203" pitchFamily="34" charset="0"/>
                <a:ea typeface="Menlo" panose="020B0609030804020204" pitchFamily="49" charset="0"/>
                <a:cs typeface="Segoe UI" panose="020B0502040204020203" pitchFamily="34" charset="0"/>
              </a:rPr>
              <a:t>“I want you to hear this at 3am tonight when you wake up”</a:t>
            </a:r>
          </a:p>
        </p:txBody>
      </p:sp>
    </p:spTree>
    <p:extLst>
      <p:ext uri="{BB962C8B-B14F-4D97-AF65-F5344CB8AC3E}">
        <p14:creationId xmlns:p14="http://schemas.microsoft.com/office/powerpoint/2010/main" val="3354211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635B2-04D7-BDFB-7C92-B41DA3C26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54D028-BC00-4C83-BF13-9BD266C2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9015" y="1413163"/>
            <a:ext cx="18147323" cy="4868016"/>
          </a:xfrm>
        </p:spPr>
        <p:txBody>
          <a:bodyPr>
            <a:normAutofit/>
          </a:bodyPr>
          <a:lstStyle/>
          <a:p>
            <a:r>
              <a:rPr lang="en-US" sz="7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Menlo" panose="020B0609030804020204" pitchFamily="49" charset="0"/>
                <a:cs typeface="Segoe UI" panose="020B0502040204020203" pitchFamily="34" charset="0"/>
              </a:rPr>
              <a:t>“Any measurement, without knowledge of the uncertainty, is meaningless.”</a:t>
            </a:r>
          </a:p>
          <a:p>
            <a:pPr algn="r"/>
            <a:r>
              <a:rPr lang="en-US" sz="6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Menlo" panose="020B0609030804020204" pitchFamily="49" charset="0"/>
                <a:cs typeface="Segoe UI" panose="020B0502040204020203" pitchFamily="34" charset="0"/>
              </a:rPr>
              <a:t>- Walter Lewin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CFA4330-9648-CA73-1644-E272E45A4B03}"/>
              </a:ext>
            </a:extLst>
          </p:cNvPr>
          <p:cNvSpPr txBox="1">
            <a:spLocks/>
          </p:cNvSpPr>
          <p:nvPr/>
        </p:nvSpPr>
        <p:spPr>
          <a:xfrm>
            <a:off x="2977662" y="5475524"/>
            <a:ext cx="18147323" cy="341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76" tIns="25776" rIns="25776" bIns="25776">
            <a:normAutofit/>
          </a:bodyPr>
          <a:lstStyle>
            <a:lvl1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565769" marR="0" indent="-390769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00769" marR="0" indent="-390769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35769" marR="0" indent="-390769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70769" marR="0" indent="-390769" algn="ctr" defTabSz="54574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7200" i="1" dirty="0">
                <a:latin typeface="Segoe UI" panose="020B0502040204020203" pitchFamily="34" charset="0"/>
                <a:ea typeface="Menlo" panose="020B0609030804020204" pitchFamily="49" charset="0"/>
                <a:cs typeface="Segoe UI" panose="020B0502040204020203" pitchFamily="34" charset="0"/>
              </a:rPr>
              <a:t>“If such measurement is reported, it goes from meaningless to </a:t>
            </a:r>
            <a:r>
              <a:rPr lang="en-US" sz="7200" b="1" i="1" dirty="0">
                <a:latin typeface="Segoe UI" panose="020B0502040204020203" pitchFamily="34" charset="0"/>
                <a:ea typeface="Menlo" panose="020B0609030804020204" pitchFamily="49" charset="0"/>
                <a:cs typeface="Segoe UI" panose="020B0502040204020203" pitchFamily="34" charset="0"/>
              </a:rPr>
              <a:t>misleading</a:t>
            </a:r>
            <a:r>
              <a:rPr lang="en-US" sz="7200" i="1" dirty="0">
                <a:latin typeface="Segoe UI" panose="020B0502040204020203" pitchFamily="34" charset="0"/>
                <a:ea typeface="Menlo" panose="020B0609030804020204" pitchFamily="49" charset="0"/>
                <a:cs typeface="Segoe UI" panose="020B0502040204020203" pitchFamily="34" charset="0"/>
              </a:rPr>
              <a:t>” </a:t>
            </a:r>
          </a:p>
          <a:p>
            <a:pPr algn="r" hangingPunct="1"/>
            <a:r>
              <a:rPr lang="en-US" sz="6000" i="1" dirty="0">
                <a:latin typeface="Segoe UI" panose="020B0502040204020203" pitchFamily="34" charset="0"/>
                <a:ea typeface="Menlo" panose="020B0609030804020204" pitchFamily="49" charset="0"/>
                <a:cs typeface="Segoe UI" panose="020B0502040204020203" pitchFamily="34" charset="0"/>
              </a:rPr>
              <a:t>- Just me</a:t>
            </a:r>
            <a:endParaRPr lang="en-US" sz="7200" i="1" dirty="0">
              <a:latin typeface="Segoe UI" panose="020B0502040204020203" pitchFamily="34" charset="0"/>
              <a:ea typeface="Menlo" panose="020B0609030804020204" pitchFamily="49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315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7837-D045-88B8-BB73-D27B94AB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4D80ED-D7F8-A5A9-F4E0-293152F3D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25" y="2361"/>
            <a:ext cx="5842675" cy="9065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9B58D-08E2-69F7-29E5-0037228789DC}"/>
              </a:ext>
            </a:extLst>
          </p:cNvPr>
          <p:cNvSpPr txBox="1"/>
          <p:nvPr/>
        </p:nvSpPr>
        <p:spPr>
          <a:xfrm>
            <a:off x="8188589" y="714773"/>
            <a:ext cx="15749934" cy="5209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en-US" sz="4000" i="1" dirty="0">
                <a:latin typeface="Segoe UI" panose="020B0502040204020203" pitchFamily="34" charset="0"/>
                <a:cs typeface="Segoe UI" panose="020B0502040204020203" pitchFamily="34" charset="0"/>
              </a:rPr>
              <a:t>Most organizations prefer consensus and harmony over dissent and conflict.”</a:t>
            </a:r>
          </a:p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Organizations rarely recognize and accept the existence of noise (bias, too)</a:t>
            </a:r>
          </a:p>
          <a:p>
            <a:endParaRPr lang="en-US" sz="4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4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8B7871-1953-3C82-8816-9A055FB17A3A}"/>
              </a:ext>
            </a:extLst>
          </p:cNvPr>
          <p:cNvSpPr txBox="1"/>
          <p:nvPr/>
        </p:nvSpPr>
        <p:spPr>
          <a:xfrm>
            <a:off x="8188589" y="6598434"/>
            <a:ext cx="15182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i="1" dirty="0">
                <a:latin typeface="Segoe UI" panose="020B0502040204020203" pitchFamily="34" charset="0"/>
                <a:ea typeface="Ayuthaya" pitchFamily="2" charset="-34"/>
                <a:cs typeface="Segoe UI" panose="020B0502040204020203" pitchFamily="34" charset="0"/>
              </a:rPr>
              <a:t>My buddy Andy:  “yeah, there is a standard deviation”</a:t>
            </a:r>
          </a:p>
        </p:txBody>
      </p:sp>
    </p:spTree>
    <p:extLst>
      <p:ext uri="{BB962C8B-B14F-4D97-AF65-F5344CB8AC3E}">
        <p14:creationId xmlns:p14="http://schemas.microsoft.com/office/powerpoint/2010/main" val="1150805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53762D-F50B-9298-229A-985DE733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Visibility, Culture, Action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CE52A9-AA49-6093-7649-3689D508F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544" y="2673155"/>
            <a:ext cx="19751040" cy="5694579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3600" i="1" dirty="0">
                <a:latin typeface="Segoe UI" panose="020B0502040204020203" pitchFamily="34" charset="0"/>
                <a:cs typeface="Segoe UI" panose="020B0502040204020203" pitchFamily="34" charset="0"/>
              </a:rPr>
              <a:t>visibility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problem (epistemic): Are we aware of the uncertainty? </a:t>
            </a:r>
          </a:p>
          <a:p>
            <a:pPr marL="514350" lvl="0" indent="-514350" algn="l">
              <a:buFont typeface="+mj-lt"/>
              <a:buAutoNum type="arabicPeriod"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3600" i="1" dirty="0">
                <a:latin typeface="Segoe UI" panose="020B0502040204020203" pitchFamily="34" charset="0"/>
                <a:cs typeface="Segoe UI" panose="020B0502040204020203" pitchFamily="34" charset="0"/>
              </a:rPr>
              <a:t>culture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problem (organizational): Do we ask about it? Do we ignore it? Do we reward quantifying it? </a:t>
            </a:r>
          </a:p>
          <a:p>
            <a:pPr marL="514350" lvl="0" indent="-514350" algn="l">
              <a:buFont typeface="+mj-lt"/>
              <a:buAutoNum type="arabicPeriod"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3600" i="1" dirty="0">
                <a:latin typeface="Segoe UI" panose="020B0502040204020203" pitchFamily="34" charset="0"/>
                <a:cs typeface="Segoe UI" panose="020B0502040204020203" pitchFamily="34" charset="0"/>
              </a:rPr>
              <a:t>action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problem (methodological): What can we do about it?</a:t>
            </a:r>
          </a:p>
          <a:p>
            <a:pPr marL="514350" indent="-514350" algn="l">
              <a:buFont typeface="+mj-lt"/>
              <a:buAutoNum type="arabicPeriod"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6444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545746" rtl="0" fontAlgn="auto" latinLnBrk="0" hangingPunct="0">
          <a:lnSpc>
            <a:spcPct val="100000"/>
          </a:lnSpc>
          <a:spcBef>
            <a:spcPts val="37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5776" tIns="25776" rIns="25776" bIns="25776" numCol="1" spcCol="38100" rtlCol="0" anchor="ctr">
        <a:spAutoFit/>
      </a:bodyPr>
      <a:lstStyle>
        <a:defPPr marL="0" marR="0" indent="0" algn="l" defTabSz="545746" rtl="0" fontAlgn="auto" latinLnBrk="0" hangingPunct="0">
          <a:lnSpc>
            <a:spcPct val="100000"/>
          </a:lnSpc>
          <a:spcBef>
            <a:spcPts val="37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545746" rtl="0" fontAlgn="auto" latinLnBrk="0" hangingPunct="0">
          <a:lnSpc>
            <a:spcPct val="100000"/>
          </a:lnSpc>
          <a:spcBef>
            <a:spcPts val="37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5776" tIns="25776" rIns="25776" bIns="25776" numCol="1" spcCol="38100" rtlCol="0" anchor="ctr">
        <a:spAutoFit/>
      </a:bodyPr>
      <a:lstStyle>
        <a:defPPr marL="0" marR="0" indent="0" algn="l" defTabSz="545746" rtl="0" fontAlgn="auto" latinLnBrk="0" hangingPunct="0">
          <a:lnSpc>
            <a:spcPct val="100000"/>
          </a:lnSpc>
          <a:spcBef>
            <a:spcPts val="37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5509</TotalTime>
  <Words>2624</Words>
  <Application>Microsoft Macintosh PowerPoint</Application>
  <PresentationFormat>Custom</PresentationFormat>
  <Paragraphs>535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Avenir Next</vt:lpstr>
      <vt:lpstr>Calibri</vt:lpstr>
      <vt:lpstr>Century Gothic</vt:lpstr>
      <vt:lpstr>Helvetica Neue</vt:lpstr>
      <vt:lpstr>Helvetica Neue Light</vt:lpstr>
      <vt:lpstr>Helvetica Neue Medium</vt:lpstr>
      <vt:lpstr>Lato</vt:lpstr>
      <vt:lpstr>Segoe UI</vt:lpstr>
      <vt:lpstr>White</vt:lpstr>
      <vt:lpstr>Rethinking the “evaluation” of  AI-powered systems   </vt:lpstr>
      <vt:lpstr>How “reliable” is this measure (and its color)?</vt:lpstr>
      <vt:lpstr>“Eval” in AI systems has a foundational role.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Visibility, Culture, Action</vt:lpstr>
      <vt:lpstr>A brief history of software engineering</vt:lpstr>
      <vt:lpstr>“Software is changing, again” – Andrej Karpathy</vt:lpstr>
      <vt:lpstr>PowerPoint Presentation</vt:lpstr>
      <vt:lpstr>PowerPoint Presentation</vt:lpstr>
      <vt:lpstr>PowerPoint Presentation</vt:lpstr>
      <vt:lpstr>Let’s start simple: evaluating classifiers</vt:lpstr>
      <vt:lpstr>Let’s start simple: evaluating classifiers</vt:lpstr>
      <vt:lpstr>Eval in “classical” ML and search is HARD</vt:lpstr>
      <vt:lpstr>Gen AI and software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not building toys</vt:lpstr>
      <vt:lpstr>How do we eval?</vt:lpstr>
      <vt:lpstr>First idea: “Vibe eval”</vt:lpstr>
      <vt:lpstr>Vibe eval was actually common  practice for a while…</vt:lpstr>
      <vt:lpstr>New idea: let’s get organized: metrics and golden datasets</vt:lpstr>
      <vt:lpstr>Golden dataset with ground truth:  the mythical 100 and the regression test mindset</vt:lpstr>
      <vt:lpstr>Potential Issues with golden dataset /1: size</vt:lpstr>
      <vt:lpstr>Golden dataset /2: overfitting and multiple hypotheses testing</vt:lpstr>
      <vt:lpstr>Golden dataset /3: representativeness</vt:lpstr>
      <vt:lpstr>Tuning our beliefs</vt:lpstr>
      <vt:lpstr>PowerPoint Presentation</vt:lpstr>
      <vt:lpstr>Next idea:  LLM as a Judge</vt:lpstr>
      <vt:lpstr>Next idea:  LLM as a Judge</vt:lpstr>
      <vt:lpstr>Decisions we need to take in an eval process</vt:lpstr>
      <vt:lpstr>PowerPoint Presentation</vt:lpstr>
      <vt:lpstr>Each dimension adds variability </vt:lpstr>
      <vt:lpstr>Next idea: give mandates, practices, tools, artifacts</vt:lpstr>
      <vt:lpstr>Mandates and tools   without a proper accountability structure   shift responsibility</vt:lpstr>
      <vt:lpstr>PowerPoint Presentation</vt:lpstr>
      <vt:lpstr>Big problem = big opportunities </vt:lpstr>
      <vt:lpstr>Call to action: what can we do?  A lot, actually</vt:lpstr>
      <vt:lpstr>Put science – and a sprinkle of process - back into engineering, at scale</vt:lpstr>
      <vt:lpstr>Example: Worksheets as thinking tools</vt:lpstr>
      <vt:lpstr>Example (2): AI Eval Center of Excellence – at your fingertips</vt:lpstr>
      <vt:lpstr>RACI and estimation as a first-class citizen</vt:lpstr>
      <vt:lpstr>Reusing and adapting good engineering practices</vt:lpstr>
      <vt:lpstr>Thanks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Casati, Fabio</cp:lastModifiedBy>
  <cp:revision>32</cp:revision>
  <dcterms:modified xsi:type="dcterms:W3CDTF">2026-01-09T18:53:04Z</dcterms:modified>
</cp:coreProperties>
</file>